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Lst>
  <p:sldSz cy="6858000" cx="12192000"/>
  <p:notesSz cx="6858000" cy="9144000"/>
  <p:embeddedFontLst>
    <p:embeddedFont>
      <p:font typeface="Raleway"/>
      <p:regular r:id="rId57"/>
      <p:bold r:id="rId58"/>
      <p:italic r:id="rId59"/>
      <p:boldItalic r:id="rId60"/>
    </p:embeddedFont>
    <p:embeddedFont>
      <p:font typeface="Lato"/>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5" roundtripDataSignature="AMtx7mhJfRVLpE2+zJscOgAsMwdEQy1u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Lato-bold.fntdata"/><Relationship Id="rId61" Type="http://schemas.openxmlformats.org/officeDocument/2006/relationships/font" Target="fonts/Lato-regular.fntdata"/><Relationship Id="rId20" Type="http://schemas.openxmlformats.org/officeDocument/2006/relationships/slide" Target="slides/slide16.xml"/><Relationship Id="rId64" Type="http://schemas.openxmlformats.org/officeDocument/2006/relationships/font" Target="fonts/Lato-boldItalic.fntdata"/><Relationship Id="rId63" Type="http://schemas.openxmlformats.org/officeDocument/2006/relationships/font" Target="fonts/Lato-italic.fntdata"/><Relationship Id="rId22" Type="http://schemas.openxmlformats.org/officeDocument/2006/relationships/slide" Target="slides/slide18.xml"/><Relationship Id="rId21" Type="http://schemas.openxmlformats.org/officeDocument/2006/relationships/slide" Target="slides/slide17.xml"/><Relationship Id="rId65" Type="http://customschemas.google.com/relationships/presentationmetadata" Target="meta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aleway-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Raleway-regular.fntdata"/><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Raleway-italic.fntdata"/><Relationship Id="rId14" Type="http://schemas.openxmlformats.org/officeDocument/2006/relationships/slide" Target="slides/slide10.xml"/><Relationship Id="rId58" Type="http://schemas.openxmlformats.org/officeDocument/2006/relationships/font" Target="fonts/Raleway-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47e8ab971_0_2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47e8ab971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 get started, go to your browser and search “Posit Cloud.” </a:t>
            </a:r>
            <a:endParaRPr/>
          </a:p>
        </p:txBody>
      </p:sp>
      <p:sp>
        <p:nvSpPr>
          <p:cNvPr id="182" name="Google Shape;18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 want to choose the Free version. When RStudio is downloaded, everything is free, so if you need to work more than 25 hours I recommend downloading the desktop version.</a:t>
            </a:r>
            <a:endParaRPr/>
          </a:p>
        </p:txBody>
      </p:sp>
      <p:sp>
        <p:nvSpPr>
          <p:cNvPr id="194" name="Google Shape;19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a47e8ab971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Click “Sign up” and fill in these four boxes. You will need to verify your email address.</a:t>
            </a:r>
            <a:endParaRPr/>
          </a:p>
        </p:txBody>
      </p:sp>
      <p:sp>
        <p:nvSpPr>
          <p:cNvPr id="207" name="Google Shape;207;g2a47e8ab971_0_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When you login, you will get a screen like this. Select “Posit Cloud.”</a:t>
            </a:r>
            <a:endParaRPr/>
          </a:p>
        </p:txBody>
      </p:sp>
      <p:sp>
        <p:nvSpPr>
          <p:cNvPr id="219" name="Google Shape;21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When you login, you will get a webpage that looks like this.</a:t>
            </a:r>
            <a:endParaRPr/>
          </a:p>
        </p:txBody>
      </p:sp>
      <p:sp>
        <p:nvSpPr>
          <p:cNvPr id="231" name="Google Shape;23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47e8ab971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Notice on the side here there are some buttons to click on. </a:t>
            </a:r>
            <a:endParaRPr/>
          </a:p>
        </p:txBody>
      </p:sp>
      <p:sp>
        <p:nvSpPr>
          <p:cNvPr id="237" name="Google Shape;237;g2a47e8ab971_0_3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a47e8ab971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course will teach you the basics of RStudio, but if you want a refresher or need to do something we didn’t learn here, this is a great resource.</a:t>
            </a:r>
            <a:endParaRPr/>
          </a:p>
        </p:txBody>
      </p:sp>
      <p:sp>
        <p:nvSpPr>
          <p:cNvPr id="244" name="Google Shape;244;g2a47e8ab971_0_3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to get started. On your home page, click on the button that says “New Project” in the right hand corner. Select RStudio.</a:t>
            </a:r>
            <a:endParaRPr/>
          </a:p>
        </p:txBody>
      </p:sp>
      <p:sp>
        <p:nvSpPr>
          <p:cNvPr id="250" name="Google Shape;25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RStudio will look like this when it opens. There are a lot of tabs, but today we will go through a basic explanation.</a:t>
            </a:r>
            <a:endParaRPr/>
          </a:p>
        </p:txBody>
      </p:sp>
      <p:sp>
        <p:nvSpPr>
          <p:cNvPr id="257" name="Google Shape;25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a47e8ab971_0_1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a47e8ab97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First, click on the overlapping windows, as circled in red above.</a:t>
            </a:r>
            <a:endParaRPr/>
          </a:p>
        </p:txBody>
      </p:sp>
      <p:sp>
        <p:nvSpPr>
          <p:cNvPr id="263" name="Google Shape;26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You can see there are now four panes. Each pane has different functions in RStudio.</a:t>
            </a:r>
            <a:endParaRPr/>
          </a:p>
        </p:txBody>
      </p:sp>
      <p:sp>
        <p:nvSpPr>
          <p:cNvPr id="270" name="Google Shape;27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a47e8ab971_0_2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a47e8ab971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First is the source pane. This is where you will type your code to save it.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a47e8ab971_0_2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a47e8ab971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Code typed in the source pane is saved and can be run in chunks. This is where we will do most of our coding in our practice later today.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a47e8ab971_0_3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a47e8ab971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environment pane is in the upper right corner. This pane will show you how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a47e8ab971_0_3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a47e8ab971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a47e8ab971_0_3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a47e8ab971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a47e8ab971_0_3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a47e8ab97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a47e8ab971_0_3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a47e8ab97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a47e8ab971_0_3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a47e8ab971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a47e8ab971_0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47e8ab971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22e8d9559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22e8d955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https://github.com/mmckibben273/R-tist-Studio/tree/main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22e8d95591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22e8d9559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22e8d95591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22e8d9559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22e8d95591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22e8d9559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22e8d95591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22e8d9559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Addition and subtraction are straightforward: Use the plus and minus signs. For multiplication, use a star (*) between two numbers or variables. The star can be found on the number “8” key on your keyboard. To divide, use a slash (2/4=0.5). To find exponential growth of a number or variable, use the carrot (^) symbol, found on the number “6” key on your keyboard.</a:t>
            </a:r>
            <a:endParaRPr/>
          </a:p>
        </p:txBody>
      </p:sp>
      <p:sp>
        <p:nvSpPr>
          <p:cNvPr id="415" name="Google Shape;41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a47e8ab971_0_2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a47e8ab971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a47e8ab971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g2a47e8ab971_0_3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a47e8ab971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2a47e8ab971_0_3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a47e8ab971_0_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a47e8ab971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a47e8ab971_0_2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a47e8ab971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a47e8ab971_0_2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a47e8ab97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a47e8ab971_0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a47e8ab97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2015 many journals began to require Data Availability Statements (DAS) and </a:t>
            </a:r>
            <a:r>
              <a:rPr lang="en-US"/>
              <a:t>accessible</a:t>
            </a:r>
            <a:r>
              <a:rPr lang="en-US"/>
              <a:t> datasets and code used to produce figures and analysis. In this figure each plot represents a different journal. The black line shows the time that these journals began to require a DAS.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RStudio is an integrated development environment (IDE). What does that mean? An IDE is meant to help you write your code. While you write your code, the IDE may suggest available options. It also has a built in system to help identify what types of errors may be stopping your code from running correctly. RStudio is a great IDE to learn coding on because not only is it free, but it is also set up to save both your code and high quality graphs and figures. There are two versions of RStudio: A browser version and a desktop version. Both versions have pros and cons. In this course we will be learning about the browser version to avoid any installation issues.</a:t>
            </a:r>
            <a:endParaRPr/>
          </a:p>
        </p:txBody>
      </p:sp>
      <p:sp>
        <p:nvSpPr>
          <p:cNvPr id="152" name="Google Shape;15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g2a47e8ab971_0_135"/>
          <p:cNvSpPr/>
          <p:nvPr/>
        </p:nvSpPr>
        <p:spPr>
          <a:xfrm>
            <a:off x="0" y="0"/>
            <a:ext cx="12192000" cy="6504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1" name="Google Shape;11;g2a47e8ab971_0_135"/>
          <p:cNvGrpSpPr/>
          <p:nvPr/>
        </p:nvGrpSpPr>
        <p:grpSpPr>
          <a:xfrm>
            <a:off x="1107036" y="1588427"/>
            <a:ext cx="994316" cy="61102"/>
            <a:chOff x="4580561" y="2589004"/>
            <a:chExt cx="1064464" cy="25200"/>
          </a:xfrm>
        </p:grpSpPr>
        <p:sp>
          <p:nvSpPr>
            <p:cNvPr id="12" name="Google Shape;12;g2a47e8ab971_0_135"/>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g2a47e8ab971_0_135"/>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 name="Google Shape;14;g2a47e8ab971_0_135"/>
          <p:cNvSpPr txBox="1"/>
          <p:nvPr>
            <p:ph type="ctrTitle"/>
          </p:nvPr>
        </p:nvSpPr>
        <p:spPr>
          <a:xfrm>
            <a:off x="972600" y="1763267"/>
            <a:ext cx="10250700" cy="2219700"/>
          </a:xfrm>
          <a:prstGeom prst="rect">
            <a:avLst/>
          </a:prstGeom>
        </p:spPr>
        <p:txBody>
          <a:bodyPr anchorCtr="0" anchor="t" bIns="121900" lIns="121900" spcFirstLastPara="1" rIns="121900" wrap="square" tIns="121900">
            <a:normAutofit/>
          </a:bodyPr>
          <a:lstStyle>
            <a:lvl1pPr lvl="0">
              <a:spcBef>
                <a:spcPts val="0"/>
              </a:spcBef>
              <a:spcAft>
                <a:spcPts val="0"/>
              </a:spcAft>
              <a:buSzPts val="5600"/>
              <a:buNone/>
              <a:defRPr sz="5600"/>
            </a:lvl1pPr>
            <a:lvl2pPr lvl="1">
              <a:spcBef>
                <a:spcPts val="0"/>
              </a:spcBef>
              <a:spcAft>
                <a:spcPts val="0"/>
              </a:spcAft>
              <a:buSzPts val="5600"/>
              <a:buNone/>
              <a:defRPr sz="5600"/>
            </a:lvl2pPr>
            <a:lvl3pPr lvl="2">
              <a:spcBef>
                <a:spcPts val="0"/>
              </a:spcBef>
              <a:spcAft>
                <a:spcPts val="0"/>
              </a:spcAft>
              <a:buSzPts val="5600"/>
              <a:buNone/>
              <a:defRPr sz="5600"/>
            </a:lvl3pPr>
            <a:lvl4pPr lvl="3">
              <a:spcBef>
                <a:spcPts val="0"/>
              </a:spcBef>
              <a:spcAft>
                <a:spcPts val="0"/>
              </a:spcAft>
              <a:buSzPts val="5600"/>
              <a:buNone/>
              <a:defRPr sz="5600"/>
            </a:lvl4pPr>
            <a:lvl5pPr lvl="4">
              <a:spcBef>
                <a:spcPts val="0"/>
              </a:spcBef>
              <a:spcAft>
                <a:spcPts val="0"/>
              </a:spcAft>
              <a:buSzPts val="5600"/>
              <a:buNone/>
              <a:defRPr sz="5600"/>
            </a:lvl5pPr>
            <a:lvl6pPr lvl="5">
              <a:spcBef>
                <a:spcPts val="0"/>
              </a:spcBef>
              <a:spcAft>
                <a:spcPts val="0"/>
              </a:spcAft>
              <a:buSzPts val="5600"/>
              <a:buNone/>
              <a:defRPr sz="5600"/>
            </a:lvl6pPr>
            <a:lvl7pPr lvl="6">
              <a:spcBef>
                <a:spcPts val="0"/>
              </a:spcBef>
              <a:spcAft>
                <a:spcPts val="0"/>
              </a:spcAft>
              <a:buSzPts val="5600"/>
              <a:buNone/>
              <a:defRPr sz="5600"/>
            </a:lvl7pPr>
            <a:lvl8pPr lvl="7">
              <a:spcBef>
                <a:spcPts val="0"/>
              </a:spcBef>
              <a:spcAft>
                <a:spcPts val="0"/>
              </a:spcAft>
              <a:buSzPts val="5600"/>
              <a:buNone/>
              <a:defRPr sz="5600"/>
            </a:lvl8pPr>
            <a:lvl9pPr lvl="8">
              <a:spcBef>
                <a:spcPts val="0"/>
              </a:spcBef>
              <a:spcAft>
                <a:spcPts val="0"/>
              </a:spcAft>
              <a:buSzPts val="5600"/>
              <a:buNone/>
              <a:defRPr sz="5600"/>
            </a:lvl9pPr>
          </a:lstStyle>
          <a:p/>
        </p:txBody>
      </p:sp>
      <p:sp>
        <p:nvSpPr>
          <p:cNvPr id="15" name="Google Shape;15;g2a47e8ab971_0_135"/>
          <p:cNvSpPr txBox="1"/>
          <p:nvPr>
            <p:ph idx="1" type="subTitle"/>
          </p:nvPr>
        </p:nvSpPr>
        <p:spPr>
          <a:xfrm>
            <a:off x="972837" y="4230533"/>
            <a:ext cx="10250700" cy="7215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16" name="Google Shape;16;g2a47e8ab971_0_135"/>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g2a47e8ab971_0_199"/>
          <p:cNvGrpSpPr/>
          <p:nvPr/>
        </p:nvGrpSpPr>
        <p:grpSpPr>
          <a:xfrm>
            <a:off x="1107036" y="5558926"/>
            <a:ext cx="994316" cy="61102"/>
            <a:chOff x="4580561" y="2589004"/>
            <a:chExt cx="1064464" cy="25200"/>
          </a:xfrm>
        </p:grpSpPr>
        <p:sp>
          <p:nvSpPr>
            <p:cNvPr id="75" name="Google Shape;75;g2a47e8ab971_0_199"/>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g2a47e8ab971_0_199"/>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7" name="Google Shape;77;g2a47e8ab971_0_199"/>
          <p:cNvSpPr txBox="1"/>
          <p:nvPr>
            <p:ph hasCustomPrompt="1" type="title"/>
          </p:nvPr>
        </p:nvSpPr>
        <p:spPr>
          <a:xfrm>
            <a:off x="972600" y="978600"/>
            <a:ext cx="10251300" cy="16596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10700"/>
              <a:buNone/>
              <a:defRPr sz="10700">
                <a:solidFill>
                  <a:schemeClr val="lt1"/>
                </a:solidFill>
              </a:defRPr>
            </a:lvl1pPr>
            <a:lvl2pPr lvl="1">
              <a:spcBef>
                <a:spcPts val="0"/>
              </a:spcBef>
              <a:spcAft>
                <a:spcPts val="0"/>
              </a:spcAft>
              <a:buClr>
                <a:schemeClr val="lt1"/>
              </a:buClr>
              <a:buSzPts val="10700"/>
              <a:buNone/>
              <a:defRPr sz="10700">
                <a:solidFill>
                  <a:schemeClr val="lt1"/>
                </a:solidFill>
              </a:defRPr>
            </a:lvl2pPr>
            <a:lvl3pPr lvl="2">
              <a:spcBef>
                <a:spcPts val="0"/>
              </a:spcBef>
              <a:spcAft>
                <a:spcPts val="0"/>
              </a:spcAft>
              <a:buClr>
                <a:schemeClr val="lt1"/>
              </a:buClr>
              <a:buSzPts val="10700"/>
              <a:buNone/>
              <a:defRPr sz="10700">
                <a:solidFill>
                  <a:schemeClr val="lt1"/>
                </a:solidFill>
              </a:defRPr>
            </a:lvl3pPr>
            <a:lvl4pPr lvl="3">
              <a:spcBef>
                <a:spcPts val="0"/>
              </a:spcBef>
              <a:spcAft>
                <a:spcPts val="0"/>
              </a:spcAft>
              <a:buClr>
                <a:schemeClr val="lt1"/>
              </a:buClr>
              <a:buSzPts val="10700"/>
              <a:buNone/>
              <a:defRPr sz="10700">
                <a:solidFill>
                  <a:schemeClr val="lt1"/>
                </a:solidFill>
              </a:defRPr>
            </a:lvl4pPr>
            <a:lvl5pPr lvl="4">
              <a:spcBef>
                <a:spcPts val="0"/>
              </a:spcBef>
              <a:spcAft>
                <a:spcPts val="0"/>
              </a:spcAft>
              <a:buClr>
                <a:schemeClr val="lt1"/>
              </a:buClr>
              <a:buSzPts val="10700"/>
              <a:buNone/>
              <a:defRPr sz="10700">
                <a:solidFill>
                  <a:schemeClr val="lt1"/>
                </a:solidFill>
              </a:defRPr>
            </a:lvl5pPr>
            <a:lvl6pPr lvl="5">
              <a:spcBef>
                <a:spcPts val="0"/>
              </a:spcBef>
              <a:spcAft>
                <a:spcPts val="0"/>
              </a:spcAft>
              <a:buClr>
                <a:schemeClr val="lt1"/>
              </a:buClr>
              <a:buSzPts val="10700"/>
              <a:buNone/>
              <a:defRPr sz="10700">
                <a:solidFill>
                  <a:schemeClr val="lt1"/>
                </a:solidFill>
              </a:defRPr>
            </a:lvl6pPr>
            <a:lvl7pPr lvl="6">
              <a:spcBef>
                <a:spcPts val="0"/>
              </a:spcBef>
              <a:spcAft>
                <a:spcPts val="0"/>
              </a:spcAft>
              <a:buClr>
                <a:schemeClr val="lt1"/>
              </a:buClr>
              <a:buSzPts val="10700"/>
              <a:buNone/>
              <a:defRPr sz="10700">
                <a:solidFill>
                  <a:schemeClr val="lt1"/>
                </a:solidFill>
              </a:defRPr>
            </a:lvl7pPr>
            <a:lvl8pPr lvl="7">
              <a:spcBef>
                <a:spcPts val="0"/>
              </a:spcBef>
              <a:spcAft>
                <a:spcPts val="0"/>
              </a:spcAft>
              <a:buClr>
                <a:schemeClr val="lt1"/>
              </a:buClr>
              <a:buSzPts val="10700"/>
              <a:buNone/>
              <a:defRPr sz="10700">
                <a:solidFill>
                  <a:schemeClr val="lt1"/>
                </a:solidFill>
              </a:defRPr>
            </a:lvl8pPr>
            <a:lvl9pPr lvl="8">
              <a:spcBef>
                <a:spcPts val="0"/>
              </a:spcBef>
              <a:spcAft>
                <a:spcPts val="0"/>
              </a:spcAft>
              <a:buClr>
                <a:schemeClr val="lt1"/>
              </a:buClr>
              <a:buSzPts val="10700"/>
              <a:buNone/>
              <a:defRPr sz="10700">
                <a:solidFill>
                  <a:schemeClr val="lt1"/>
                </a:solidFill>
              </a:defRPr>
            </a:lvl9pPr>
          </a:lstStyle>
          <a:p>
            <a:r>
              <a:t>xx%</a:t>
            </a:r>
          </a:p>
        </p:txBody>
      </p:sp>
      <p:sp>
        <p:nvSpPr>
          <p:cNvPr id="78" name="Google Shape;78;g2a47e8ab971_0_199"/>
          <p:cNvSpPr txBox="1"/>
          <p:nvPr>
            <p:ph idx="1" type="body"/>
          </p:nvPr>
        </p:nvSpPr>
        <p:spPr>
          <a:xfrm>
            <a:off x="972600" y="3030517"/>
            <a:ext cx="10251300" cy="21072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Clr>
                <a:schemeClr val="lt1"/>
              </a:buClr>
              <a:buSzPts val="1700"/>
              <a:buChar char="●"/>
              <a:defRPr>
                <a:solidFill>
                  <a:schemeClr val="lt1"/>
                </a:solidFill>
              </a:defRPr>
            </a:lvl1pPr>
            <a:lvl2pPr indent="-323850" lvl="1" marL="914400">
              <a:spcBef>
                <a:spcPts val="0"/>
              </a:spcBef>
              <a:spcAft>
                <a:spcPts val="0"/>
              </a:spcAft>
              <a:buClr>
                <a:schemeClr val="lt1"/>
              </a:buClr>
              <a:buSzPts val="1500"/>
              <a:buChar char="○"/>
              <a:defRPr>
                <a:solidFill>
                  <a:schemeClr val="lt1"/>
                </a:solidFill>
              </a:defRPr>
            </a:lvl2pPr>
            <a:lvl3pPr indent="-323850" lvl="2" marL="1371600">
              <a:spcBef>
                <a:spcPts val="0"/>
              </a:spcBef>
              <a:spcAft>
                <a:spcPts val="0"/>
              </a:spcAft>
              <a:buClr>
                <a:schemeClr val="lt1"/>
              </a:buClr>
              <a:buSzPts val="1500"/>
              <a:buChar char="■"/>
              <a:defRPr>
                <a:solidFill>
                  <a:schemeClr val="lt1"/>
                </a:solidFill>
              </a:defRPr>
            </a:lvl3pPr>
            <a:lvl4pPr indent="-323850" lvl="3" marL="1828800">
              <a:spcBef>
                <a:spcPts val="0"/>
              </a:spcBef>
              <a:spcAft>
                <a:spcPts val="0"/>
              </a:spcAft>
              <a:buClr>
                <a:schemeClr val="lt1"/>
              </a:buClr>
              <a:buSzPts val="1500"/>
              <a:buChar char="●"/>
              <a:defRPr>
                <a:solidFill>
                  <a:schemeClr val="lt1"/>
                </a:solidFill>
              </a:defRPr>
            </a:lvl4pPr>
            <a:lvl5pPr indent="-323850" lvl="4" marL="2286000">
              <a:spcBef>
                <a:spcPts val="0"/>
              </a:spcBef>
              <a:spcAft>
                <a:spcPts val="0"/>
              </a:spcAft>
              <a:buClr>
                <a:schemeClr val="lt1"/>
              </a:buClr>
              <a:buSzPts val="1500"/>
              <a:buChar char="○"/>
              <a:defRPr>
                <a:solidFill>
                  <a:schemeClr val="lt1"/>
                </a:solidFill>
              </a:defRPr>
            </a:lvl5pPr>
            <a:lvl6pPr indent="-323850" lvl="5" marL="2743200">
              <a:spcBef>
                <a:spcPts val="0"/>
              </a:spcBef>
              <a:spcAft>
                <a:spcPts val="0"/>
              </a:spcAft>
              <a:buClr>
                <a:schemeClr val="lt1"/>
              </a:buClr>
              <a:buSzPts val="1500"/>
              <a:buChar char="■"/>
              <a:defRPr>
                <a:solidFill>
                  <a:schemeClr val="lt1"/>
                </a:solidFill>
              </a:defRPr>
            </a:lvl6pPr>
            <a:lvl7pPr indent="-323850" lvl="6" marL="3200400">
              <a:spcBef>
                <a:spcPts val="0"/>
              </a:spcBef>
              <a:spcAft>
                <a:spcPts val="0"/>
              </a:spcAft>
              <a:buClr>
                <a:schemeClr val="lt1"/>
              </a:buClr>
              <a:buSzPts val="1500"/>
              <a:buChar char="●"/>
              <a:defRPr>
                <a:solidFill>
                  <a:schemeClr val="lt1"/>
                </a:solidFill>
              </a:defRPr>
            </a:lvl7pPr>
            <a:lvl8pPr indent="-323850" lvl="7" marL="3657600">
              <a:spcBef>
                <a:spcPts val="0"/>
              </a:spcBef>
              <a:spcAft>
                <a:spcPts val="0"/>
              </a:spcAft>
              <a:buClr>
                <a:schemeClr val="lt1"/>
              </a:buClr>
              <a:buSzPts val="1500"/>
              <a:buChar char="○"/>
              <a:defRPr>
                <a:solidFill>
                  <a:schemeClr val="lt1"/>
                </a:solidFill>
              </a:defRPr>
            </a:lvl8pPr>
            <a:lvl9pPr indent="-323850" lvl="8" marL="4114800">
              <a:spcBef>
                <a:spcPts val="0"/>
              </a:spcBef>
              <a:spcAft>
                <a:spcPts val="0"/>
              </a:spcAft>
              <a:buClr>
                <a:schemeClr val="lt1"/>
              </a:buClr>
              <a:buSzPts val="1500"/>
              <a:buChar char="■"/>
              <a:defRPr>
                <a:solidFill>
                  <a:schemeClr val="lt1"/>
                </a:solidFill>
              </a:defRPr>
            </a:lvl9pPr>
          </a:lstStyle>
          <a:p/>
        </p:txBody>
      </p:sp>
      <p:sp>
        <p:nvSpPr>
          <p:cNvPr id="79" name="Google Shape;79;g2a47e8ab971_0_199"/>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g2a47e8ab971_0_206"/>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 name="Shape 82"/>
        <p:cNvGrpSpPr/>
        <p:nvPr/>
      </p:nvGrpSpPr>
      <p:grpSpPr>
        <a:xfrm>
          <a:off x="0" y="0"/>
          <a:ext cx="0" cy="0"/>
          <a:chOff x="0" y="0"/>
          <a:chExt cx="0" cy="0"/>
        </a:xfrm>
      </p:grpSpPr>
      <p:sp>
        <p:nvSpPr>
          <p:cNvPr id="83" name="Google Shape;83;g2a47e8ab971_0_20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84" name="Google Shape;84;g2a47e8ab971_0_20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85" name="Google Shape;85;g2a47e8ab971_0_20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g2a47e8ab971_0_20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g2a47e8ab971_0_20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g2a47e8ab971_0_143"/>
          <p:cNvGrpSpPr/>
          <p:nvPr/>
        </p:nvGrpSpPr>
        <p:grpSpPr>
          <a:xfrm>
            <a:off x="1107036" y="1588427"/>
            <a:ext cx="994316" cy="61102"/>
            <a:chOff x="4580561" y="2589004"/>
            <a:chExt cx="1064464" cy="25200"/>
          </a:xfrm>
        </p:grpSpPr>
        <p:sp>
          <p:nvSpPr>
            <p:cNvPr id="19" name="Google Shape;19;g2a47e8ab971_0_143"/>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0" name="Google Shape;20;g2a47e8ab971_0_143"/>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1" name="Google Shape;21;g2a47e8ab971_0_143"/>
          <p:cNvSpPr txBox="1"/>
          <p:nvPr>
            <p:ph type="title"/>
          </p:nvPr>
        </p:nvSpPr>
        <p:spPr>
          <a:xfrm>
            <a:off x="972600" y="1763267"/>
            <a:ext cx="10251300" cy="2024700"/>
          </a:xfrm>
          <a:prstGeom prst="rect">
            <a:avLst/>
          </a:prstGeom>
        </p:spPr>
        <p:txBody>
          <a:bodyPr anchorCtr="0" anchor="t"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22" name="Google Shape;22;g2a47e8ab971_0_143"/>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g2a47e8ab971_0_149"/>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5" name="Google Shape;25;g2a47e8ab971_0_149"/>
          <p:cNvGrpSpPr/>
          <p:nvPr/>
        </p:nvGrpSpPr>
        <p:grpSpPr>
          <a:xfrm>
            <a:off x="1107036" y="1588427"/>
            <a:ext cx="994316" cy="61102"/>
            <a:chOff x="4580561" y="2589004"/>
            <a:chExt cx="1064464" cy="25200"/>
          </a:xfrm>
        </p:grpSpPr>
        <p:sp>
          <p:nvSpPr>
            <p:cNvPr id="26" name="Google Shape;26;g2a47e8ab971_0_149"/>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g2a47e8ab971_0_149"/>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8" name="Google Shape;28;g2a47e8ab971_0_149"/>
          <p:cNvSpPr txBox="1"/>
          <p:nvPr>
            <p:ph type="title"/>
          </p:nvPr>
        </p:nvSpPr>
        <p:spPr>
          <a:xfrm>
            <a:off x="972600" y="1758200"/>
            <a:ext cx="10251600" cy="7137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29" name="Google Shape;29;g2a47e8ab971_0_149"/>
          <p:cNvSpPr txBox="1"/>
          <p:nvPr>
            <p:ph idx="1" type="body"/>
          </p:nvPr>
        </p:nvSpPr>
        <p:spPr>
          <a:xfrm>
            <a:off x="972600" y="2771833"/>
            <a:ext cx="10251600" cy="3014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0" name="Google Shape;30;g2a47e8ab971_0_149"/>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g2a47e8ab971_0_157"/>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33" name="Google Shape;33;g2a47e8ab971_0_157"/>
          <p:cNvGrpSpPr/>
          <p:nvPr/>
        </p:nvGrpSpPr>
        <p:grpSpPr>
          <a:xfrm>
            <a:off x="1107036" y="1588427"/>
            <a:ext cx="994316" cy="61102"/>
            <a:chOff x="4580561" y="2589004"/>
            <a:chExt cx="1064464" cy="25200"/>
          </a:xfrm>
        </p:grpSpPr>
        <p:sp>
          <p:nvSpPr>
            <p:cNvPr id="34" name="Google Shape;34;g2a47e8ab971_0_157"/>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g2a47e8ab971_0_157"/>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6" name="Google Shape;36;g2a47e8ab971_0_157"/>
          <p:cNvSpPr txBox="1"/>
          <p:nvPr>
            <p:ph type="title"/>
          </p:nvPr>
        </p:nvSpPr>
        <p:spPr>
          <a:xfrm>
            <a:off x="972600" y="1758200"/>
            <a:ext cx="10251300" cy="7137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37" name="Google Shape;37;g2a47e8ab971_0_157"/>
          <p:cNvSpPr txBox="1"/>
          <p:nvPr>
            <p:ph idx="1" type="body"/>
          </p:nvPr>
        </p:nvSpPr>
        <p:spPr>
          <a:xfrm>
            <a:off x="972434" y="2771833"/>
            <a:ext cx="5032500" cy="3014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8" name="Google Shape;38;g2a47e8ab971_0_157"/>
          <p:cNvSpPr txBox="1"/>
          <p:nvPr>
            <p:ph idx="2" type="body"/>
          </p:nvPr>
        </p:nvSpPr>
        <p:spPr>
          <a:xfrm>
            <a:off x="6191471" y="2771833"/>
            <a:ext cx="5032500" cy="30147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39" name="Google Shape;39;g2a47e8ab971_0_157"/>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g2a47e8ab971_0_166"/>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2" name="Google Shape;42;g2a47e8ab971_0_166"/>
          <p:cNvGrpSpPr/>
          <p:nvPr/>
        </p:nvGrpSpPr>
        <p:grpSpPr>
          <a:xfrm>
            <a:off x="1107036" y="1588427"/>
            <a:ext cx="994316" cy="61102"/>
            <a:chOff x="4580561" y="2589004"/>
            <a:chExt cx="1064464" cy="25200"/>
          </a:xfrm>
        </p:grpSpPr>
        <p:sp>
          <p:nvSpPr>
            <p:cNvPr id="43" name="Google Shape;43;g2a47e8ab971_0_166"/>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4" name="Google Shape;44;g2a47e8ab971_0_166"/>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5" name="Google Shape;45;g2a47e8ab971_0_166"/>
          <p:cNvSpPr txBox="1"/>
          <p:nvPr>
            <p:ph type="title"/>
          </p:nvPr>
        </p:nvSpPr>
        <p:spPr>
          <a:xfrm>
            <a:off x="972600" y="1758200"/>
            <a:ext cx="10251300" cy="7137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46" name="Google Shape;46;g2a47e8ab971_0_166"/>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g2a47e8ab971_0_173"/>
          <p:cNvSpPr/>
          <p:nvPr/>
        </p:nvSpPr>
        <p:spPr>
          <a:xfrm>
            <a:off x="0" y="0"/>
            <a:ext cx="12192000" cy="650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49" name="Google Shape;49;g2a47e8ab971_0_173"/>
          <p:cNvGrpSpPr/>
          <p:nvPr/>
        </p:nvGrpSpPr>
        <p:grpSpPr>
          <a:xfrm>
            <a:off x="1107036" y="1588427"/>
            <a:ext cx="994316" cy="61102"/>
            <a:chOff x="4580561" y="2589004"/>
            <a:chExt cx="1064464" cy="25200"/>
          </a:xfrm>
        </p:grpSpPr>
        <p:sp>
          <p:nvSpPr>
            <p:cNvPr id="50" name="Google Shape;50;g2a47e8ab971_0_173"/>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1" name="Google Shape;51;g2a47e8ab971_0_173"/>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2" name="Google Shape;52;g2a47e8ab971_0_173"/>
          <p:cNvSpPr txBox="1"/>
          <p:nvPr>
            <p:ph type="title"/>
          </p:nvPr>
        </p:nvSpPr>
        <p:spPr>
          <a:xfrm>
            <a:off x="973333" y="1758200"/>
            <a:ext cx="4401300" cy="18420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53" name="Google Shape;53;g2a47e8ab971_0_173"/>
          <p:cNvSpPr txBox="1"/>
          <p:nvPr>
            <p:ph idx="1" type="body"/>
          </p:nvPr>
        </p:nvSpPr>
        <p:spPr>
          <a:xfrm>
            <a:off x="961633" y="3708967"/>
            <a:ext cx="4401300" cy="21300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54" name="Google Shape;54;g2a47e8ab971_0_173"/>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g2a47e8ab971_0_181"/>
          <p:cNvGrpSpPr/>
          <p:nvPr/>
        </p:nvGrpSpPr>
        <p:grpSpPr>
          <a:xfrm>
            <a:off x="1107036" y="5558926"/>
            <a:ext cx="994316" cy="61102"/>
            <a:chOff x="4580561" y="2589004"/>
            <a:chExt cx="1064464" cy="25200"/>
          </a:xfrm>
        </p:grpSpPr>
        <p:sp>
          <p:nvSpPr>
            <p:cNvPr id="57" name="Google Shape;57;g2a47e8ab971_0_181"/>
            <p:cNvSpPr/>
            <p:nvPr/>
          </p:nvSpPr>
          <p:spPr>
            <a:xfrm rot="-5400000">
              <a:off x="5366325" y="2335504"/>
              <a:ext cx="25200" cy="5322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 name="Google Shape;58;g2a47e8ab971_0_181"/>
            <p:cNvSpPr/>
            <p:nvPr/>
          </p:nvSpPr>
          <p:spPr>
            <a:xfrm rot="-5400000">
              <a:off x="4836311" y="2333254"/>
              <a:ext cx="25200" cy="5367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9" name="Google Shape;59;g2a47e8ab971_0_181"/>
          <p:cNvSpPr txBox="1"/>
          <p:nvPr>
            <p:ph type="title"/>
          </p:nvPr>
        </p:nvSpPr>
        <p:spPr>
          <a:xfrm>
            <a:off x="972600" y="1152400"/>
            <a:ext cx="9361500" cy="39801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60" name="Google Shape;60;g2a47e8ab971_0_181"/>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g2a47e8ab971_0_187"/>
          <p:cNvSpPr/>
          <p:nvPr/>
        </p:nvSpPr>
        <p:spPr>
          <a:xfrm>
            <a:off x="0" y="0"/>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63" name="Google Shape;63;g2a47e8ab971_0_187"/>
          <p:cNvGrpSpPr/>
          <p:nvPr/>
        </p:nvGrpSpPr>
        <p:grpSpPr>
          <a:xfrm>
            <a:off x="1107036" y="1588427"/>
            <a:ext cx="994316" cy="61102"/>
            <a:chOff x="4580561" y="2589004"/>
            <a:chExt cx="1064464" cy="25200"/>
          </a:xfrm>
        </p:grpSpPr>
        <p:sp>
          <p:nvSpPr>
            <p:cNvPr id="64" name="Google Shape;64;g2a47e8ab971_0_187"/>
            <p:cNvSpPr/>
            <p:nvPr/>
          </p:nvSpPr>
          <p:spPr>
            <a:xfrm rot="-5400000">
              <a:off x="5366325" y="2335504"/>
              <a:ext cx="25200" cy="532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5" name="Google Shape;65;g2a47e8ab971_0_187"/>
            <p:cNvSpPr/>
            <p:nvPr/>
          </p:nvSpPr>
          <p:spPr>
            <a:xfrm rot="-5400000">
              <a:off x="4836311" y="2333254"/>
              <a:ext cx="25200" cy="5367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6" name="Google Shape;66;g2a47e8ab971_0_187"/>
          <p:cNvSpPr txBox="1"/>
          <p:nvPr>
            <p:ph type="title"/>
          </p:nvPr>
        </p:nvSpPr>
        <p:spPr>
          <a:xfrm>
            <a:off x="973333" y="1758200"/>
            <a:ext cx="4401300" cy="2249700"/>
          </a:xfrm>
          <a:prstGeom prst="rect">
            <a:avLst/>
          </a:prstGeom>
        </p:spPr>
        <p:txBody>
          <a:bodyPr anchorCtr="0" anchor="t" bIns="121900" lIns="121900" spcFirstLastPara="1" rIns="121900" wrap="square" tIns="121900">
            <a:normAutofit/>
          </a:bodyPr>
          <a:lstStyle>
            <a:lvl1pPr lvl="0">
              <a:spcBef>
                <a:spcPts val="0"/>
              </a:spcBef>
              <a:spcAft>
                <a:spcPts val="0"/>
              </a:spcAft>
              <a:buSzPts val="3500"/>
              <a:buNone/>
              <a:defRPr sz="3500"/>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67" name="Google Shape;67;g2a47e8ab971_0_187"/>
          <p:cNvSpPr txBox="1"/>
          <p:nvPr>
            <p:ph idx="1" type="subTitle"/>
          </p:nvPr>
        </p:nvSpPr>
        <p:spPr>
          <a:xfrm>
            <a:off x="966600" y="4215367"/>
            <a:ext cx="4401300" cy="10119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68" name="Google Shape;68;g2a47e8ab971_0_187"/>
          <p:cNvSpPr txBox="1"/>
          <p:nvPr>
            <p:ph idx="2" type="body"/>
          </p:nvPr>
        </p:nvSpPr>
        <p:spPr>
          <a:xfrm>
            <a:off x="6898967" y="1803500"/>
            <a:ext cx="4499100" cy="4034100"/>
          </a:xfrm>
          <a:prstGeom prst="rect">
            <a:avLst/>
          </a:prstGeom>
        </p:spPr>
        <p:txBody>
          <a:bodyPr anchorCtr="0" anchor="t" bIns="121900" lIns="121900" spcFirstLastPara="1" rIns="121900" wrap="square" tIns="121900">
            <a:normAutofit/>
          </a:bodyPr>
          <a:lstStyle>
            <a:lvl1pPr indent="-336550" lvl="0" marL="457200">
              <a:spcBef>
                <a:spcPts val="0"/>
              </a:spcBef>
              <a:spcAft>
                <a:spcPts val="0"/>
              </a:spcAft>
              <a:buSzPts val="1700"/>
              <a:buChar char="●"/>
              <a:defRPr/>
            </a:lvl1pPr>
            <a:lvl2pPr indent="-323850" lvl="1" marL="914400">
              <a:spcBef>
                <a:spcPts val="0"/>
              </a:spcBef>
              <a:spcAft>
                <a:spcPts val="0"/>
              </a:spcAft>
              <a:buSzPts val="1500"/>
              <a:buChar char="○"/>
              <a:defRPr/>
            </a:lvl2pPr>
            <a:lvl3pPr indent="-323850" lvl="2" marL="1371600">
              <a:spcBef>
                <a:spcPts val="0"/>
              </a:spcBef>
              <a:spcAft>
                <a:spcPts val="0"/>
              </a:spcAft>
              <a:buSzPts val="1500"/>
              <a:buChar char="■"/>
              <a:defRPr/>
            </a:lvl3pPr>
            <a:lvl4pPr indent="-323850" lvl="3" marL="1828800">
              <a:spcBef>
                <a:spcPts val="0"/>
              </a:spcBef>
              <a:spcAft>
                <a:spcPts val="0"/>
              </a:spcAft>
              <a:buSzPts val="1500"/>
              <a:buChar char="●"/>
              <a:defRPr/>
            </a:lvl4pPr>
            <a:lvl5pPr indent="-323850" lvl="4" marL="2286000">
              <a:spcBef>
                <a:spcPts val="0"/>
              </a:spcBef>
              <a:spcAft>
                <a:spcPts val="0"/>
              </a:spcAft>
              <a:buSzPts val="1500"/>
              <a:buChar char="○"/>
              <a:defRPr/>
            </a:lvl5pPr>
            <a:lvl6pPr indent="-323850" lvl="5" marL="2743200">
              <a:spcBef>
                <a:spcPts val="0"/>
              </a:spcBef>
              <a:spcAft>
                <a:spcPts val="0"/>
              </a:spcAft>
              <a:buSzPts val="1500"/>
              <a:buChar char="■"/>
              <a:defRPr/>
            </a:lvl6pPr>
            <a:lvl7pPr indent="-323850" lvl="6" marL="3200400">
              <a:spcBef>
                <a:spcPts val="0"/>
              </a:spcBef>
              <a:spcAft>
                <a:spcPts val="0"/>
              </a:spcAft>
              <a:buSzPts val="1500"/>
              <a:buChar char="●"/>
              <a:defRPr/>
            </a:lvl7pPr>
            <a:lvl8pPr indent="-323850" lvl="7" marL="3657600">
              <a:spcBef>
                <a:spcPts val="0"/>
              </a:spcBef>
              <a:spcAft>
                <a:spcPts val="0"/>
              </a:spcAft>
              <a:buSzPts val="1500"/>
              <a:buChar char="○"/>
              <a:defRPr/>
            </a:lvl8pPr>
            <a:lvl9pPr indent="-323850" lvl="8" marL="4114800">
              <a:spcBef>
                <a:spcPts val="0"/>
              </a:spcBef>
              <a:spcAft>
                <a:spcPts val="0"/>
              </a:spcAft>
              <a:buSzPts val="1500"/>
              <a:buChar char="■"/>
              <a:defRPr/>
            </a:lvl9pPr>
          </a:lstStyle>
          <a:p/>
        </p:txBody>
      </p:sp>
      <p:sp>
        <p:nvSpPr>
          <p:cNvPr id="69" name="Google Shape;69;g2a47e8ab971_0_187"/>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g2a47e8ab971_0_196"/>
          <p:cNvSpPr txBox="1"/>
          <p:nvPr>
            <p:ph idx="1" type="body"/>
          </p:nvPr>
        </p:nvSpPr>
        <p:spPr>
          <a:xfrm>
            <a:off x="966600" y="5830068"/>
            <a:ext cx="10263300" cy="6141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1700"/>
              <a:buNone/>
              <a:defRPr/>
            </a:lvl1pPr>
          </a:lstStyle>
          <a:p/>
        </p:txBody>
      </p:sp>
      <p:sp>
        <p:nvSpPr>
          <p:cNvPr id="72" name="Google Shape;72;g2a47e8ab971_0_196"/>
          <p:cNvSpPr txBox="1"/>
          <p:nvPr>
            <p:ph idx="12" type="sldNum"/>
          </p:nvPr>
        </p:nvSpPr>
        <p:spPr>
          <a:xfrm>
            <a:off x="11381736" y="6333134"/>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g2a47e8ab971_0_13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1pPr>
            <a:lvl2pPr lvl="1">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2pPr>
            <a:lvl3pPr lvl="2">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3pPr>
            <a:lvl4pPr lvl="3">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4pPr>
            <a:lvl5pPr lvl="4">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5pPr>
            <a:lvl6pPr lvl="5">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6pPr>
            <a:lvl7pPr lvl="6">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7pPr>
            <a:lvl8pPr lvl="7">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8pPr>
            <a:lvl9pPr lvl="8">
              <a:spcBef>
                <a:spcPts val="0"/>
              </a:spcBef>
              <a:spcAft>
                <a:spcPts val="0"/>
              </a:spcAft>
              <a:buClr>
                <a:schemeClr val="dk2"/>
              </a:buClr>
              <a:buSzPts val="3700"/>
              <a:buFont typeface="Raleway"/>
              <a:buNone/>
              <a:defRPr b="1" sz="3700">
                <a:solidFill>
                  <a:schemeClr val="dk2"/>
                </a:solidFill>
                <a:latin typeface="Raleway"/>
                <a:ea typeface="Raleway"/>
                <a:cs typeface="Raleway"/>
                <a:sym typeface="Raleway"/>
              </a:defRPr>
            </a:lvl9pPr>
          </a:lstStyle>
          <a:p/>
        </p:txBody>
      </p:sp>
      <p:sp>
        <p:nvSpPr>
          <p:cNvPr id="7" name="Google Shape;7;g2a47e8ab971_0_13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a:lnSpc>
                <a:spcPct val="115000"/>
              </a:lnSpc>
              <a:spcBef>
                <a:spcPts val="0"/>
              </a:spcBef>
              <a:spcAft>
                <a:spcPts val="0"/>
              </a:spcAft>
              <a:buClr>
                <a:schemeClr val="accent1"/>
              </a:buClr>
              <a:buSzPts val="1700"/>
              <a:buFont typeface="Lato"/>
              <a:buChar char="●"/>
              <a:defRPr sz="1700">
                <a:solidFill>
                  <a:schemeClr val="accent1"/>
                </a:solidFill>
                <a:latin typeface="Lato"/>
                <a:ea typeface="Lato"/>
                <a:cs typeface="Lato"/>
                <a:sym typeface="Lato"/>
              </a:defRPr>
            </a:lvl1pPr>
            <a:lvl2pPr indent="-323850" lvl="1" marL="9144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2pPr>
            <a:lvl3pPr indent="-323850" lvl="2" marL="13716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3pPr>
            <a:lvl4pPr indent="-323850" lvl="3" marL="18288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4pPr>
            <a:lvl5pPr indent="-323850" lvl="4" marL="22860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5pPr>
            <a:lvl6pPr indent="-323850" lvl="5" marL="27432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6pPr>
            <a:lvl7pPr indent="-323850" lvl="6" marL="32004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7pPr>
            <a:lvl8pPr indent="-323850" lvl="7" marL="36576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8pPr>
            <a:lvl9pPr indent="-323850" lvl="8" marL="4114800">
              <a:lnSpc>
                <a:spcPct val="115000"/>
              </a:lnSpc>
              <a:spcBef>
                <a:spcPts val="0"/>
              </a:spcBef>
              <a:spcAft>
                <a:spcPts val="0"/>
              </a:spcAft>
              <a:buClr>
                <a:schemeClr val="accent1"/>
              </a:buClr>
              <a:buSzPts val="1500"/>
              <a:buFont typeface="Lato"/>
              <a:buChar char="■"/>
              <a:defRPr sz="1500">
                <a:solidFill>
                  <a:schemeClr val="accent1"/>
                </a:solidFill>
                <a:latin typeface="Lato"/>
                <a:ea typeface="Lato"/>
                <a:cs typeface="Lato"/>
                <a:sym typeface="Lato"/>
              </a:defRPr>
            </a:lvl9pPr>
          </a:lstStyle>
          <a:p/>
        </p:txBody>
      </p:sp>
      <p:sp>
        <p:nvSpPr>
          <p:cNvPr id="8" name="Google Shape;8;g2a47e8ab971_0_131"/>
          <p:cNvSpPr txBox="1"/>
          <p:nvPr>
            <p:ph idx="12" type="sldNum"/>
          </p:nvPr>
        </p:nvSpPr>
        <p:spPr>
          <a:xfrm>
            <a:off x="11381736" y="6333134"/>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accent1"/>
                </a:solidFill>
                <a:latin typeface="Lato"/>
                <a:ea typeface="Lato"/>
                <a:cs typeface="Lato"/>
                <a:sym typeface="Lato"/>
              </a:defRPr>
            </a:lvl1pPr>
            <a:lvl2pPr lvl="1" algn="r">
              <a:buNone/>
              <a:defRPr sz="1300">
                <a:solidFill>
                  <a:schemeClr val="accent1"/>
                </a:solidFill>
                <a:latin typeface="Lato"/>
                <a:ea typeface="Lato"/>
                <a:cs typeface="Lato"/>
                <a:sym typeface="Lato"/>
              </a:defRPr>
            </a:lvl2pPr>
            <a:lvl3pPr lvl="2" algn="r">
              <a:buNone/>
              <a:defRPr sz="1300">
                <a:solidFill>
                  <a:schemeClr val="accent1"/>
                </a:solidFill>
                <a:latin typeface="Lato"/>
                <a:ea typeface="Lato"/>
                <a:cs typeface="Lato"/>
                <a:sym typeface="Lato"/>
              </a:defRPr>
            </a:lvl3pPr>
            <a:lvl4pPr lvl="3" algn="r">
              <a:buNone/>
              <a:defRPr sz="1300">
                <a:solidFill>
                  <a:schemeClr val="accent1"/>
                </a:solidFill>
                <a:latin typeface="Lato"/>
                <a:ea typeface="Lato"/>
                <a:cs typeface="Lato"/>
                <a:sym typeface="Lato"/>
              </a:defRPr>
            </a:lvl4pPr>
            <a:lvl5pPr lvl="4" algn="r">
              <a:buNone/>
              <a:defRPr sz="1300">
                <a:solidFill>
                  <a:schemeClr val="accent1"/>
                </a:solidFill>
                <a:latin typeface="Lato"/>
                <a:ea typeface="Lato"/>
                <a:cs typeface="Lato"/>
                <a:sym typeface="Lato"/>
              </a:defRPr>
            </a:lvl5pPr>
            <a:lvl6pPr lvl="5" algn="r">
              <a:buNone/>
              <a:defRPr sz="1300">
                <a:solidFill>
                  <a:schemeClr val="accent1"/>
                </a:solidFill>
                <a:latin typeface="Lato"/>
                <a:ea typeface="Lato"/>
                <a:cs typeface="Lato"/>
                <a:sym typeface="Lato"/>
              </a:defRPr>
            </a:lvl6pPr>
            <a:lvl7pPr lvl="6" algn="r">
              <a:buNone/>
              <a:defRPr sz="1300">
                <a:solidFill>
                  <a:schemeClr val="accent1"/>
                </a:solidFill>
                <a:latin typeface="Lato"/>
                <a:ea typeface="Lato"/>
                <a:cs typeface="Lato"/>
                <a:sym typeface="Lato"/>
              </a:defRPr>
            </a:lvl7pPr>
            <a:lvl8pPr lvl="7" algn="r">
              <a:buNone/>
              <a:defRPr sz="1300">
                <a:solidFill>
                  <a:schemeClr val="accent1"/>
                </a:solidFill>
                <a:latin typeface="Lato"/>
                <a:ea typeface="Lato"/>
                <a:cs typeface="Lato"/>
                <a:sym typeface="Lato"/>
              </a:defRPr>
            </a:lvl8pPr>
            <a:lvl9pPr lvl="8" algn="r">
              <a:buNone/>
              <a:defRPr sz="13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1.jpg"/><Relationship Id="rId5" Type="http://schemas.openxmlformats.org/officeDocument/2006/relationships/image" Target="../media/image17.jpg"/><Relationship Id="rId6"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0.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32.pn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hyperlink" Target="https://doi.org/10.1371/journal.pone.0230416" TargetMode="Externa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 name="Shape 91"/>
        <p:cNvGrpSpPr/>
        <p:nvPr/>
      </p:nvGrpSpPr>
      <p:grpSpPr>
        <a:xfrm>
          <a:off x="0" y="0"/>
          <a:ext cx="0" cy="0"/>
          <a:chOff x="0" y="0"/>
          <a:chExt cx="0" cy="0"/>
        </a:xfrm>
      </p:grpSpPr>
      <p:sp>
        <p:nvSpPr>
          <p:cNvPr id="92" name="Google Shape;92;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1"/>
          <p:cNvSpPr/>
          <p:nvPr/>
        </p:nvSpPr>
        <p:spPr>
          <a:xfrm>
            <a:off x="0" y="-427"/>
            <a:ext cx="12192001" cy="6858000"/>
          </a:xfrm>
          <a:prstGeom prst="rect">
            <a:avLst/>
          </a:prstGeom>
          <a:gradFill>
            <a:gsLst>
              <a:gs pos="0">
                <a:srgbClr val="000000"/>
              </a:gs>
              <a:gs pos="100000">
                <a:srgbClr val="2F5496"/>
              </a:gs>
            </a:gsLst>
            <a:lin ang="15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4" name="Google Shape;94;p1"/>
          <p:cNvSpPr/>
          <p:nvPr/>
        </p:nvSpPr>
        <p:spPr>
          <a:xfrm flipH="1" rot="10800000">
            <a:off x="455521" y="-1720"/>
            <a:ext cx="11750040" cy="6840685"/>
          </a:xfrm>
          <a:prstGeom prst="rect">
            <a:avLst/>
          </a:prstGeom>
          <a:gradFill>
            <a:gsLst>
              <a:gs pos="0">
                <a:srgbClr val="1F3864">
                  <a:alpha val="60784"/>
                </a:srgbClr>
              </a:gs>
              <a:gs pos="21000">
                <a:srgbClr val="1F3864">
                  <a:alpha val="60784"/>
                </a:srgbClr>
              </a:gs>
              <a:gs pos="100000">
                <a:srgbClr val="4472C4">
                  <a:alpha val="0"/>
                </a:srgbClr>
              </a:gs>
            </a:gsLst>
            <a:lin ang="21593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5" name="Google Shape;95;p1"/>
          <p:cNvSpPr/>
          <p:nvPr/>
        </p:nvSpPr>
        <p:spPr>
          <a:xfrm>
            <a:off x="8606054" y="-1291"/>
            <a:ext cx="3608179" cy="6858864"/>
          </a:xfrm>
          <a:prstGeom prst="rect">
            <a:avLst/>
          </a:prstGeom>
          <a:gradFill>
            <a:gsLst>
              <a:gs pos="0">
                <a:srgbClr val="2F5496">
                  <a:alpha val="0"/>
                </a:srgbClr>
              </a:gs>
              <a:gs pos="99000">
                <a:srgbClr val="000000">
                  <a:alpha val="40784"/>
                </a:srgbClr>
              </a:gs>
              <a:gs pos="100000">
                <a:srgbClr val="000000">
                  <a:alpha val="40784"/>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6" name="Google Shape;96;p1"/>
          <p:cNvSpPr/>
          <p:nvPr/>
        </p:nvSpPr>
        <p:spPr>
          <a:xfrm rot="-6325827">
            <a:off x="6059728" y="779270"/>
            <a:ext cx="4967533" cy="4988390"/>
          </a:xfrm>
          <a:prstGeom prst="ellipse">
            <a:avLst/>
          </a:prstGeom>
          <a:gradFill>
            <a:gsLst>
              <a:gs pos="0">
                <a:srgbClr val="4472C4">
                  <a:alpha val="23921"/>
                </a:srgbClr>
              </a:gs>
              <a:gs pos="79000">
                <a:srgbClr val="8DA9DB">
                  <a:alpha val="0"/>
                </a:srgbClr>
              </a:gs>
              <a:gs pos="100000">
                <a:srgbClr val="8DA9DB">
                  <a:alpha val="0"/>
                </a:srgbClr>
              </a:gs>
            </a:gsLst>
            <a:lin ang="14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7" name="Google Shape;97;p1"/>
          <p:cNvSpPr txBox="1"/>
          <p:nvPr>
            <p:ph type="ctrTitle"/>
          </p:nvPr>
        </p:nvSpPr>
        <p:spPr>
          <a:xfrm>
            <a:off x="1386865" y="818984"/>
            <a:ext cx="6596245" cy="326852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rgbClr val="FFFFFF"/>
              </a:buClr>
              <a:buSzPts val="4800"/>
              <a:buFont typeface="Calibri"/>
              <a:buNone/>
            </a:pPr>
            <a:r>
              <a:rPr lang="en-US" sz="4800">
                <a:solidFill>
                  <a:srgbClr val="FFFFFF"/>
                </a:solidFill>
              </a:rPr>
              <a:t>Day 1: </a:t>
            </a:r>
            <a:r>
              <a:rPr lang="en-US" sz="4800">
                <a:solidFill>
                  <a:srgbClr val="FFFFFF"/>
                </a:solidFill>
              </a:rPr>
              <a:t>Introducing RStudio</a:t>
            </a:r>
            <a:endParaRPr/>
          </a:p>
        </p:txBody>
      </p:sp>
      <p:sp>
        <p:nvSpPr>
          <p:cNvPr id="98" name="Google Shape;98;p1"/>
          <p:cNvSpPr/>
          <p:nvPr/>
        </p:nvSpPr>
        <p:spPr>
          <a:xfrm flipH="1" rot="10800000">
            <a:off x="6314" y="4480038"/>
            <a:ext cx="12179371" cy="2377962"/>
          </a:xfrm>
          <a:prstGeom prst="rect">
            <a:avLst/>
          </a:prstGeom>
          <a:gradFill>
            <a:gsLst>
              <a:gs pos="0">
                <a:srgbClr val="2F5496">
                  <a:alpha val="49803"/>
                </a:srgbClr>
              </a:gs>
              <a:gs pos="99000">
                <a:srgbClr val="000000">
                  <a:alpha val="33725"/>
                </a:srgbClr>
              </a:gs>
              <a:gs pos="100000">
                <a:srgbClr val="000000">
                  <a:alpha val="33725"/>
                </a:srgbClr>
              </a:gs>
            </a:gsLst>
            <a:lin ang="17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9" name="Google Shape;99;p1"/>
          <p:cNvSpPr txBox="1"/>
          <p:nvPr>
            <p:ph idx="1" type="subTitle"/>
          </p:nvPr>
        </p:nvSpPr>
        <p:spPr>
          <a:xfrm>
            <a:off x="1931874" y="4797188"/>
            <a:ext cx="6051236" cy="1241828"/>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rgbClr val="FFFFFF"/>
              </a:buClr>
              <a:buSzPts val="2400"/>
              <a:buNone/>
            </a:pPr>
            <a:r>
              <a:rPr lang="en-US">
                <a:solidFill>
                  <a:srgbClr val="FFFFFF"/>
                </a:solidFill>
              </a:rPr>
              <a:t>By Miranda McKibben</a:t>
            </a:r>
            <a:endParaRPr/>
          </a:p>
        </p:txBody>
      </p:sp>
      <p:sp>
        <p:nvSpPr>
          <p:cNvPr id="100" name="Google Shape;100;p1"/>
          <p:cNvSpPr/>
          <p:nvPr/>
        </p:nvSpPr>
        <p:spPr>
          <a:xfrm flipH="1" rot="-5400000">
            <a:off x="6967085" y="1632660"/>
            <a:ext cx="6857572" cy="3592258"/>
          </a:xfrm>
          <a:prstGeom prst="rect">
            <a:avLst/>
          </a:prstGeom>
          <a:gradFill>
            <a:gsLst>
              <a:gs pos="0">
                <a:srgbClr val="2F5496">
                  <a:alpha val="49803"/>
                </a:srgbClr>
              </a:gs>
              <a:gs pos="99000">
                <a:srgbClr val="000000">
                  <a:alpha val="0"/>
                </a:srgbClr>
              </a:gs>
              <a:gs pos="100000">
                <a:srgbClr val="000000">
                  <a:alpha val="0"/>
                </a:srgbClr>
              </a:gs>
            </a:gsLst>
            <a:lin ang="15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a47e8ab971_0_276"/>
          <p:cNvSpPr txBox="1"/>
          <p:nvPr>
            <p:ph type="title"/>
          </p:nvPr>
        </p:nvSpPr>
        <p:spPr>
          <a:xfrm>
            <a:off x="972600" y="1758200"/>
            <a:ext cx="49656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Desktop</a:t>
            </a:r>
            <a:endParaRPr/>
          </a:p>
        </p:txBody>
      </p:sp>
      <p:sp>
        <p:nvSpPr>
          <p:cNvPr id="177" name="Google Shape;177;g2a47e8ab971_0_276"/>
          <p:cNvSpPr txBox="1"/>
          <p:nvPr>
            <p:ph idx="1" type="body"/>
          </p:nvPr>
        </p:nvSpPr>
        <p:spPr>
          <a:xfrm>
            <a:off x="972434" y="2771833"/>
            <a:ext cx="5032500" cy="3014700"/>
          </a:xfrm>
          <a:prstGeom prst="rect">
            <a:avLst/>
          </a:prstGeom>
        </p:spPr>
        <p:txBody>
          <a:bodyPr anchorCtr="0" anchor="t" bIns="121900" lIns="121900" spcFirstLastPara="1" rIns="121900" wrap="square" tIns="121900">
            <a:normAutofit lnSpcReduction="20000"/>
          </a:bodyPr>
          <a:lstStyle/>
          <a:p>
            <a:pPr indent="-336550" lvl="0" marL="457200" rtl="0" algn="l">
              <a:spcBef>
                <a:spcPts val="0"/>
              </a:spcBef>
              <a:spcAft>
                <a:spcPts val="0"/>
              </a:spcAft>
              <a:buClr>
                <a:srgbClr val="FF0000"/>
              </a:buClr>
              <a:buSzPts val="1700"/>
              <a:buChar char="●"/>
            </a:pPr>
            <a:r>
              <a:rPr lang="en-US">
                <a:solidFill>
                  <a:srgbClr val="FF0000"/>
                </a:solidFill>
              </a:rPr>
              <a:t>Require download and installation, can be complicated depending on device.</a:t>
            </a:r>
            <a:endParaRPr>
              <a:solidFill>
                <a:srgbClr val="FF0000"/>
              </a:solidFill>
            </a:endParaRPr>
          </a:p>
          <a:p>
            <a:pPr indent="-336550" lvl="0" marL="457200" rtl="0" algn="l">
              <a:spcBef>
                <a:spcPts val="0"/>
              </a:spcBef>
              <a:spcAft>
                <a:spcPts val="0"/>
              </a:spcAft>
              <a:buClr>
                <a:srgbClr val="9900FF"/>
              </a:buClr>
              <a:buSzPts val="1700"/>
              <a:buChar char="●"/>
            </a:pPr>
            <a:r>
              <a:rPr lang="en-US">
                <a:solidFill>
                  <a:srgbClr val="9900FF"/>
                </a:solidFill>
              </a:rPr>
              <a:t>Does not require internet connection.</a:t>
            </a:r>
            <a:endParaRPr>
              <a:solidFill>
                <a:srgbClr val="9900FF"/>
              </a:solidFill>
            </a:endParaRPr>
          </a:p>
          <a:p>
            <a:pPr indent="-336550" lvl="0" marL="457200" rtl="0" algn="l">
              <a:spcBef>
                <a:spcPts val="0"/>
              </a:spcBef>
              <a:spcAft>
                <a:spcPts val="0"/>
              </a:spcAft>
              <a:buClr>
                <a:srgbClr val="FF0000"/>
              </a:buClr>
              <a:buSzPts val="1700"/>
              <a:buChar char="●"/>
            </a:pPr>
            <a:r>
              <a:rPr lang="en-US">
                <a:solidFill>
                  <a:srgbClr val="FF0000"/>
                </a:solidFill>
              </a:rPr>
              <a:t>Needs to be installed on any device you use, files need to be downloaded onto computer to save code.</a:t>
            </a:r>
            <a:endParaRPr>
              <a:solidFill>
                <a:srgbClr val="FF0000"/>
              </a:solidFill>
            </a:endParaRPr>
          </a:p>
          <a:p>
            <a:pPr indent="-336550" lvl="0" marL="457200" rtl="0" algn="l">
              <a:spcBef>
                <a:spcPts val="0"/>
              </a:spcBef>
              <a:spcAft>
                <a:spcPts val="0"/>
              </a:spcAft>
              <a:buClr>
                <a:srgbClr val="9900FF"/>
              </a:buClr>
              <a:buSzPts val="1700"/>
              <a:buChar char="●"/>
            </a:pPr>
            <a:r>
              <a:rPr lang="en-US">
                <a:solidFill>
                  <a:srgbClr val="9900FF"/>
                </a:solidFill>
              </a:rPr>
              <a:t>Fast runtime.</a:t>
            </a:r>
            <a:endParaRPr>
              <a:solidFill>
                <a:srgbClr val="9900FF"/>
              </a:solidFill>
            </a:endParaRPr>
          </a:p>
          <a:p>
            <a:pPr indent="-336550" lvl="0" marL="457200" rtl="0" algn="l">
              <a:spcBef>
                <a:spcPts val="0"/>
              </a:spcBef>
              <a:spcAft>
                <a:spcPts val="0"/>
              </a:spcAft>
              <a:buClr>
                <a:srgbClr val="FF0000"/>
              </a:buClr>
              <a:buSzPts val="1700"/>
              <a:buChar char="●"/>
            </a:pPr>
            <a:r>
              <a:rPr lang="en-US">
                <a:solidFill>
                  <a:srgbClr val="FF0000"/>
                </a:solidFill>
              </a:rPr>
              <a:t>Every time a new version is released needs to be redownloaded.</a:t>
            </a:r>
            <a:endParaRPr>
              <a:solidFill>
                <a:srgbClr val="FF0000"/>
              </a:solidFill>
            </a:endParaRPr>
          </a:p>
          <a:p>
            <a:pPr indent="-336550" lvl="0" marL="457200" rtl="0" algn="l">
              <a:spcBef>
                <a:spcPts val="0"/>
              </a:spcBef>
              <a:spcAft>
                <a:spcPts val="0"/>
              </a:spcAft>
              <a:buClr>
                <a:srgbClr val="9900FF"/>
              </a:buClr>
              <a:buSzPts val="1700"/>
              <a:buChar char="●"/>
            </a:pPr>
            <a:r>
              <a:rPr lang="en-US">
                <a:solidFill>
                  <a:srgbClr val="9900FF"/>
                </a:solidFill>
              </a:rPr>
              <a:t>Everything is free</a:t>
            </a:r>
            <a:endParaRPr>
              <a:solidFill>
                <a:srgbClr val="9900FF"/>
              </a:solidFill>
            </a:endParaRPr>
          </a:p>
          <a:p>
            <a:pPr indent="-336550" lvl="0" marL="457200" rtl="0" algn="l">
              <a:spcBef>
                <a:spcPts val="0"/>
              </a:spcBef>
              <a:spcAft>
                <a:spcPts val="0"/>
              </a:spcAft>
              <a:buClr>
                <a:srgbClr val="9900FF"/>
              </a:buClr>
              <a:buSzPts val="1700"/>
              <a:buChar char="●"/>
            </a:pPr>
            <a:r>
              <a:rPr lang="en-US">
                <a:solidFill>
                  <a:srgbClr val="9900FF"/>
                </a:solidFill>
              </a:rPr>
              <a:t>May be easier to upload and download data.</a:t>
            </a:r>
            <a:endParaRPr>
              <a:solidFill>
                <a:srgbClr val="9900FF"/>
              </a:solidFill>
            </a:endParaRPr>
          </a:p>
        </p:txBody>
      </p:sp>
      <p:sp>
        <p:nvSpPr>
          <p:cNvPr id="178" name="Google Shape;178;g2a47e8ab971_0_276"/>
          <p:cNvSpPr txBox="1"/>
          <p:nvPr>
            <p:ph idx="2" type="body"/>
          </p:nvPr>
        </p:nvSpPr>
        <p:spPr>
          <a:xfrm>
            <a:off x="6191471" y="2771833"/>
            <a:ext cx="5032500" cy="3014700"/>
          </a:xfrm>
          <a:prstGeom prst="rect">
            <a:avLst/>
          </a:prstGeom>
        </p:spPr>
        <p:txBody>
          <a:bodyPr anchorCtr="0" anchor="t" bIns="121900" lIns="121900" spcFirstLastPara="1" rIns="121900" wrap="square" tIns="121900">
            <a:normAutofit lnSpcReduction="20000"/>
          </a:bodyPr>
          <a:lstStyle/>
          <a:p>
            <a:pPr indent="-336550" lvl="0" marL="457200" rtl="0" algn="l">
              <a:spcBef>
                <a:spcPts val="0"/>
              </a:spcBef>
              <a:spcAft>
                <a:spcPts val="0"/>
              </a:spcAft>
              <a:buClr>
                <a:srgbClr val="9900FF"/>
              </a:buClr>
              <a:buSzPts val="1700"/>
              <a:buChar char="●"/>
            </a:pPr>
            <a:r>
              <a:rPr lang="en-US">
                <a:solidFill>
                  <a:srgbClr val="9900FF"/>
                </a:solidFill>
              </a:rPr>
              <a:t>Can be accessed through internet, no installation required.</a:t>
            </a:r>
            <a:endParaRPr>
              <a:solidFill>
                <a:srgbClr val="9900FF"/>
              </a:solidFill>
            </a:endParaRPr>
          </a:p>
          <a:p>
            <a:pPr indent="-336550" lvl="0" marL="457200" rtl="0" algn="l">
              <a:spcBef>
                <a:spcPts val="0"/>
              </a:spcBef>
              <a:spcAft>
                <a:spcPts val="0"/>
              </a:spcAft>
              <a:buClr>
                <a:srgbClr val="FF0000"/>
              </a:buClr>
              <a:buSzPts val="1700"/>
              <a:buChar char="●"/>
            </a:pPr>
            <a:r>
              <a:rPr lang="en-US">
                <a:solidFill>
                  <a:srgbClr val="FF0000"/>
                </a:solidFill>
              </a:rPr>
              <a:t>Does require internet access.</a:t>
            </a:r>
            <a:endParaRPr>
              <a:solidFill>
                <a:srgbClr val="FF0000"/>
              </a:solidFill>
            </a:endParaRPr>
          </a:p>
          <a:p>
            <a:pPr indent="-336550" lvl="0" marL="457200" rtl="0" algn="l">
              <a:spcBef>
                <a:spcPts val="0"/>
              </a:spcBef>
              <a:spcAft>
                <a:spcPts val="0"/>
              </a:spcAft>
              <a:buClr>
                <a:srgbClr val="9900FF"/>
              </a:buClr>
              <a:buSzPts val="1700"/>
              <a:buChar char="●"/>
            </a:pPr>
            <a:r>
              <a:rPr lang="en-US">
                <a:solidFill>
                  <a:srgbClr val="9900FF"/>
                </a:solidFill>
              </a:rPr>
              <a:t>Creates a user profile, code is saved on the Cloud in addition to the option of downloading to device.</a:t>
            </a:r>
            <a:endParaRPr>
              <a:solidFill>
                <a:srgbClr val="9900FF"/>
              </a:solidFill>
            </a:endParaRPr>
          </a:p>
          <a:p>
            <a:pPr indent="-336550" lvl="0" marL="457200" rtl="0" algn="l">
              <a:spcBef>
                <a:spcPts val="0"/>
              </a:spcBef>
              <a:spcAft>
                <a:spcPts val="0"/>
              </a:spcAft>
              <a:buClr>
                <a:srgbClr val="FF0000"/>
              </a:buClr>
              <a:buSzPts val="1700"/>
              <a:buChar char="●"/>
            </a:pPr>
            <a:r>
              <a:rPr lang="en-US">
                <a:solidFill>
                  <a:srgbClr val="FF0000"/>
                </a:solidFill>
              </a:rPr>
              <a:t>May lag depending on internet speed.</a:t>
            </a:r>
            <a:endParaRPr>
              <a:solidFill>
                <a:srgbClr val="FF0000"/>
              </a:solidFill>
            </a:endParaRPr>
          </a:p>
          <a:p>
            <a:pPr indent="-336550" lvl="0" marL="457200" rtl="0" algn="l">
              <a:spcBef>
                <a:spcPts val="0"/>
              </a:spcBef>
              <a:spcAft>
                <a:spcPts val="0"/>
              </a:spcAft>
              <a:buClr>
                <a:srgbClr val="9900FF"/>
              </a:buClr>
              <a:buSzPts val="1700"/>
              <a:buChar char="●"/>
            </a:pPr>
            <a:r>
              <a:rPr lang="en-US">
                <a:solidFill>
                  <a:srgbClr val="9900FF"/>
                </a:solidFill>
              </a:rPr>
              <a:t>Has every version of RStudio.</a:t>
            </a:r>
            <a:endParaRPr>
              <a:solidFill>
                <a:srgbClr val="9900FF"/>
              </a:solidFill>
            </a:endParaRPr>
          </a:p>
          <a:p>
            <a:pPr indent="-336550" lvl="0" marL="457200" rtl="0" algn="l">
              <a:spcBef>
                <a:spcPts val="0"/>
              </a:spcBef>
              <a:spcAft>
                <a:spcPts val="0"/>
              </a:spcAft>
              <a:buClr>
                <a:srgbClr val="FF0000"/>
              </a:buClr>
              <a:buSzPts val="1700"/>
              <a:buChar char="●"/>
            </a:pPr>
            <a:r>
              <a:rPr lang="en-US">
                <a:solidFill>
                  <a:srgbClr val="FF0000"/>
                </a:solidFill>
              </a:rPr>
              <a:t>Has a limited free version, more advanced projects and time spent coding costs money.</a:t>
            </a:r>
            <a:endParaRPr>
              <a:solidFill>
                <a:srgbClr val="FF0000"/>
              </a:solidFill>
            </a:endParaRPr>
          </a:p>
          <a:p>
            <a:pPr indent="-336550" lvl="0" marL="457200" rtl="0" algn="l">
              <a:spcBef>
                <a:spcPts val="0"/>
              </a:spcBef>
              <a:spcAft>
                <a:spcPts val="0"/>
              </a:spcAft>
              <a:buClr>
                <a:srgbClr val="9900FF"/>
              </a:buClr>
              <a:buSzPts val="1700"/>
              <a:buChar char="●"/>
            </a:pPr>
            <a:r>
              <a:rPr lang="en-US">
                <a:solidFill>
                  <a:srgbClr val="9900FF"/>
                </a:solidFill>
              </a:rPr>
              <a:t>Has tutorials for many types of data analysis.</a:t>
            </a:r>
            <a:endParaRPr>
              <a:solidFill>
                <a:srgbClr val="9900FF"/>
              </a:solidFill>
            </a:endParaRPr>
          </a:p>
        </p:txBody>
      </p:sp>
      <p:sp>
        <p:nvSpPr>
          <p:cNvPr id="179" name="Google Shape;179;g2a47e8ab971_0_276"/>
          <p:cNvSpPr txBox="1"/>
          <p:nvPr>
            <p:ph type="title"/>
          </p:nvPr>
        </p:nvSpPr>
        <p:spPr>
          <a:xfrm>
            <a:off x="6224925" y="1758200"/>
            <a:ext cx="49656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Browser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 name="Shape 183"/>
        <p:cNvGrpSpPr/>
        <p:nvPr/>
      </p:nvGrpSpPr>
      <p:grpSpPr>
        <a:xfrm>
          <a:off x="0" y="0"/>
          <a:ext cx="0" cy="0"/>
          <a:chOff x="0" y="0"/>
          <a:chExt cx="0" cy="0"/>
        </a:xfrm>
      </p:grpSpPr>
      <p:sp>
        <p:nvSpPr>
          <p:cNvPr id="184" name="Google Shape;184;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5" name="Google Shape;185;p3"/>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6" name="Google Shape;186;p3"/>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7" name="Google Shape;187;p3"/>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8" name="Google Shape;188;p3"/>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9" name="Google Shape;189;p3"/>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0" name="Google Shape;190;p3"/>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91" name="Google Shape;191;p3"/>
          <p:cNvPicPr preferRelativeResize="0"/>
          <p:nvPr/>
        </p:nvPicPr>
        <p:blipFill>
          <a:blip r:embed="rId3">
            <a:alphaModFix/>
          </a:blip>
          <a:stretch>
            <a:fillRect/>
          </a:stretch>
        </p:blipFill>
        <p:spPr>
          <a:xfrm>
            <a:off x="0" y="333375"/>
            <a:ext cx="12192000" cy="61912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sp>
        <p:nvSpPr>
          <p:cNvPr id="196" name="Google Shape;196;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7" name="Google Shape;197;p4"/>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8" name="Google Shape;198;p4"/>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9" name="Google Shape;199;p4"/>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0" name="Google Shape;200;p4"/>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1" name="Google Shape;201;p4"/>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screenshot of a web page&#10;&#10;Description automatically generated" id="202" name="Google Shape;202;p4"/>
          <p:cNvPicPr preferRelativeResize="0"/>
          <p:nvPr>
            <p:ph idx="1" type="body"/>
          </p:nvPr>
        </p:nvPicPr>
        <p:blipFill rotWithShape="1">
          <a:blip r:embed="rId3">
            <a:alphaModFix/>
          </a:blip>
          <a:srcRect b="0" l="0" r="0" t="0"/>
          <a:stretch/>
        </p:blipFill>
        <p:spPr>
          <a:xfrm>
            <a:off x="643467" y="757257"/>
            <a:ext cx="10905066" cy="5343484"/>
          </a:xfrm>
          <a:prstGeom prst="rect">
            <a:avLst/>
          </a:prstGeom>
          <a:noFill/>
          <a:ln>
            <a:noFill/>
          </a:ln>
        </p:spPr>
      </p:pic>
      <p:sp>
        <p:nvSpPr>
          <p:cNvPr id="203" name="Google Shape;203;p4"/>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4" name="Google Shape;204;p4"/>
          <p:cNvSpPr/>
          <p:nvPr/>
        </p:nvSpPr>
        <p:spPr>
          <a:xfrm>
            <a:off x="2895600" y="757257"/>
            <a:ext cx="704850" cy="309543"/>
          </a:xfrm>
          <a:prstGeom prst="ellipse">
            <a:avLst/>
          </a:prstGeom>
          <a:no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
        <p:nvSpPr>
          <p:cNvPr id="209" name="Google Shape;209;g2a47e8ab971_0_26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0" name="Google Shape;210;g2a47e8ab971_0_264"/>
          <p:cNvSpPr/>
          <p:nvPr/>
        </p:nvSpPr>
        <p:spPr>
          <a:xfrm flipH="1" rot="-2700000">
            <a:off x="-376753" y="-253423"/>
            <a:ext cx="1828654" cy="1377755"/>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1" name="Google Shape;211;g2a47e8ab971_0_264"/>
          <p:cNvSpPr/>
          <p:nvPr/>
        </p:nvSpPr>
        <p:spPr>
          <a:xfrm flipH="1" rot="-2700000">
            <a:off x="891672" y="422133"/>
            <a:ext cx="645306" cy="645306"/>
          </a:xfrm>
          <a:prstGeom prst="rect">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2" name="Google Shape;212;g2a47e8ab971_0_264"/>
          <p:cNvSpPr/>
          <p:nvPr/>
        </p:nvSpPr>
        <p:spPr>
          <a:xfrm flipH="1" rot="-2700000">
            <a:off x="10043564" y="655106"/>
            <a:ext cx="687308" cy="687308"/>
          </a:xfrm>
          <a:prstGeom prst="rect">
            <a:avLst/>
          </a:prstGeom>
          <a:solidFill>
            <a:schemeClr val="accent4">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3" name="Google Shape;213;g2a47e8ab971_0_264"/>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4" name="Google Shape;214;g2a47e8ab971_0_264"/>
          <p:cNvSpPr/>
          <p:nvPr/>
        </p:nvSpPr>
        <p:spPr>
          <a:xfrm flipH="1">
            <a:off x="7976257" y="6115501"/>
            <a:ext cx="1494600" cy="742500"/>
          </a:xfrm>
          <a:prstGeom prst="triangle">
            <a:avLst>
              <a:gd fmla="val 50000" name="adj"/>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15" name="Google Shape;215;g2a47e8ab971_0_264"/>
          <p:cNvPicPr preferRelativeResize="0"/>
          <p:nvPr>
            <p:ph idx="1" type="body"/>
          </p:nvPr>
        </p:nvPicPr>
        <p:blipFill rotWithShape="1">
          <a:blip r:embed="rId3">
            <a:alphaModFix/>
          </a:blip>
          <a:srcRect b="4857" l="0" r="0" t="4848"/>
          <a:stretch/>
        </p:blipFill>
        <p:spPr>
          <a:xfrm>
            <a:off x="846367" y="1153799"/>
            <a:ext cx="10905000" cy="4961700"/>
          </a:xfrm>
          <a:prstGeom prst="rect">
            <a:avLst/>
          </a:prstGeom>
          <a:noFill/>
          <a:ln>
            <a:noFill/>
          </a:ln>
        </p:spPr>
      </p:pic>
      <p:sp>
        <p:nvSpPr>
          <p:cNvPr id="216" name="Google Shape;216;g2a47e8ab971_0_264"/>
          <p:cNvSpPr/>
          <p:nvPr/>
        </p:nvSpPr>
        <p:spPr>
          <a:xfrm flipH="1">
            <a:off x="7604183" y="6453143"/>
            <a:ext cx="814800" cy="405000"/>
          </a:xfrm>
          <a:prstGeom prst="triangle">
            <a:avLst>
              <a:gd fmla="val 50000" name="adj"/>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2" name="Google Shape;222;p5"/>
          <p:cNvSpPr/>
          <p:nvPr/>
        </p:nvSpPr>
        <p:spPr>
          <a:xfrm flipH="1" rot="-2700000">
            <a:off x="-376156" y="-253670"/>
            <a:ext cx="1827638" cy="1376989"/>
          </a:xfrm>
          <a:custGeom>
            <a:rect b="b" l="l" r="r" t="t"/>
            <a:pathLst>
              <a:path extrusionOk="0" h="1376989" w="1827638">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3" name="Google Shape;223;p5"/>
          <p:cNvSpPr/>
          <p:nvPr/>
        </p:nvSpPr>
        <p:spPr>
          <a:xfrm flipH="1" rot="-2700000">
            <a:off x="891641" y="422146"/>
            <a:ext cx="645368" cy="64536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4" name="Google Shape;224;p5"/>
          <p:cNvSpPr/>
          <p:nvPr/>
        </p:nvSpPr>
        <p:spPr>
          <a:xfrm flipH="1" rot="-2700000">
            <a:off x="10043482" y="655140"/>
            <a:ext cx="687472" cy="687472"/>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5" name="Google Shape;225;p5"/>
          <p:cNvSpPr/>
          <p:nvPr/>
        </p:nvSpPr>
        <p:spPr>
          <a:xfrm flipH="1" rot="10800000">
            <a:off x="9356643" y="0"/>
            <a:ext cx="2835357" cy="1480837"/>
          </a:xfrm>
          <a:custGeom>
            <a:rect b="b" l="l" r="r" t="t"/>
            <a:pathLst>
              <a:path extrusionOk="0" h="1480837" w="2835357">
                <a:moveTo>
                  <a:pt x="2835357" y="1480837"/>
                </a:moveTo>
                <a:lnTo>
                  <a:pt x="0" y="1480837"/>
                </a:lnTo>
                <a:lnTo>
                  <a:pt x="1552727" y="0"/>
                </a:lnTo>
                <a:lnTo>
                  <a:pt x="2835357" y="1223245"/>
                </a:lnTo>
                <a:close/>
              </a:path>
            </a:pathLst>
          </a:cu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6" name="Google Shape;226;p5"/>
          <p:cNvSpPr/>
          <p:nvPr/>
        </p:nvSpPr>
        <p:spPr>
          <a:xfrm flipH="1">
            <a:off x="7976344" y="6115501"/>
            <a:ext cx="1494513" cy="742499"/>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screenshot of a computer&#10;&#10;Description automatically generated" id="227" name="Google Shape;227;p5"/>
          <p:cNvPicPr preferRelativeResize="0"/>
          <p:nvPr>
            <p:ph idx="1" type="body"/>
          </p:nvPr>
        </p:nvPicPr>
        <p:blipFill rotWithShape="1">
          <a:blip r:embed="rId3">
            <a:alphaModFix/>
          </a:blip>
          <a:srcRect b="0" l="0" r="0" t="0"/>
          <a:stretch/>
        </p:blipFill>
        <p:spPr>
          <a:xfrm>
            <a:off x="643467" y="1166198"/>
            <a:ext cx="10905066" cy="4525603"/>
          </a:xfrm>
          <a:prstGeom prst="rect">
            <a:avLst/>
          </a:prstGeom>
          <a:noFill/>
          <a:ln>
            <a:noFill/>
          </a:ln>
        </p:spPr>
      </p:pic>
      <p:sp>
        <p:nvSpPr>
          <p:cNvPr id="228" name="Google Shape;228;p5"/>
          <p:cNvSpPr/>
          <p:nvPr/>
        </p:nvSpPr>
        <p:spPr>
          <a:xfrm flipH="1">
            <a:off x="7604080" y="6453143"/>
            <a:ext cx="814903" cy="404857"/>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A screenshot of a computer&#10;&#10;Description automatically generated" id="234" name="Google Shape;234;p6"/>
          <p:cNvPicPr preferRelativeResize="0"/>
          <p:nvPr>
            <p:ph idx="1" type="body"/>
          </p:nvPr>
        </p:nvPicPr>
        <p:blipFill rotWithShape="1">
          <a:blip r:embed="rId3">
            <a:alphaModFix/>
          </a:blip>
          <a:srcRect b="0" l="0" r="0" t="0"/>
          <a:stretch/>
        </p:blipFill>
        <p:spPr>
          <a:xfrm>
            <a:off x="0" y="1"/>
            <a:ext cx="11980252" cy="591047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a47e8ab971_0_36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A screenshot of a computer&#10;&#10;Description automatically generated" id="240" name="Google Shape;240;g2a47e8ab971_0_366"/>
          <p:cNvPicPr preferRelativeResize="0"/>
          <p:nvPr>
            <p:ph idx="1" type="body"/>
          </p:nvPr>
        </p:nvPicPr>
        <p:blipFill rotWithShape="1">
          <a:blip r:embed="rId3">
            <a:alphaModFix/>
          </a:blip>
          <a:srcRect b="0" l="0" r="0" t="0"/>
          <a:stretch/>
        </p:blipFill>
        <p:spPr>
          <a:xfrm>
            <a:off x="0" y="1"/>
            <a:ext cx="11980200" cy="5910600"/>
          </a:xfrm>
          <a:prstGeom prst="rect">
            <a:avLst/>
          </a:prstGeom>
          <a:noFill/>
          <a:ln>
            <a:noFill/>
          </a:ln>
        </p:spPr>
      </p:pic>
      <p:sp>
        <p:nvSpPr>
          <p:cNvPr id="241" name="Google Shape;241;g2a47e8ab971_0_366"/>
          <p:cNvSpPr/>
          <p:nvPr/>
        </p:nvSpPr>
        <p:spPr>
          <a:xfrm>
            <a:off x="-228600" y="1897375"/>
            <a:ext cx="1405800" cy="19887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a47e8ab971_0_36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47" name="Google Shape;247;g2a47e8ab971_0_360"/>
          <p:cNvPicPr preferRelativeResize="0"/>
          <p:nvPr/>
        </p:nvPicPr>
        <p:blipFill>
          <a:blip r:embed="rId3">
            <a:alphaModFix/>
          </a:blip>
          <a:stretch>
            <a:fillRect/>
          </a:stretch>
        </p:blipFill>
        <p:spPr>
          <a:xfrm>
            <a:off x="106675" y="206850"/>
            <a:ext cx="11757650" cy="52186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A screenshot of a computer&#10;&#10;Description automatically generated" id="253" name="Google Shape;253;p7"/>
          <p:cNvPicPr preferRelativeResize="0"/>
          <p:nvPr>
            <p:ph idx="1" type="body"/>
          </p:nvPr>
        </p:nvPicPr>
        <p:blipFill rotWithShape="1">
          <a:blip r:embed="rId3">
            <a:alphaModFix/>
          </a:blip>
          <a:srcRect b="0" l="0" r="0" t="0"/>
          <a:stretch/>
        </p:blipFill>
        <p:spPr>
          <a:xfrm>
            <a:off x="0" y="-1"/>
            <a:ext cx="12153462" cy="6652591"/>
          </a:xfrm>
          <a:prstGeom prst="rect">
            <a:avLst/>
          </a:prstGeom>
          <a:noFill/>
          <a:ln>
            <a:noFill/>
          </a:ln>
        </p:spPr>
      </p:pic>
      <p:sp>
        <p:nvSpPr>
          <p:cNvPr id="254" name="Google Shape;254;p7"/>
          <p:cNvSpPr/>
          <p:nvPr/>
        </p:nvSpPr>
        <p:spPr>
          <a:xfrm>
            <a:off x="10628243" y="365125"/>
            <a:ext cx="1325218" cy="960092"/>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 name="Shape 258"/>
        <p:cNvGrpSpPr/>
        <p:nvPr/>
      </p:nvGrpSpPr>
      <p:grpSpPr>
        <a:xfrm>
          <a:off x="0" y="0"/>
          <a:ext cx="0" cy="0"/>
          <a:chOff x="0" y="0"/>
          <a:chExt cx="0" cy="0"/>
        </a:xfrm>
      </p:grpSpPr>
      <p:sp>
        <p:nvSpPr>
          <p:cNvPr id="259" name="Google Shape;259;p8"/>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screenshot of a computer&#10;&#10;Description automatically generated" id="260" name="Google Shape;260;p8"/>
          <p:cNvPicPr preferRelativeResize="0"/>
          <p:nvPr>
            <p:ph idx="1" type="body"/>
          </p:nvPr>
        </p:nvPicPr>
        <p:blipFill rotWithShape="1">
          <a:blip r:embed="rId3">
            <a:alphaModFix/>
          </a:blip>
          <a:srcRect b="12125" l="0" r="0" t="0"/>
          <a:stretch/>
        </p:blipFill>
        <p:spPr>
          <a:xfrm>
            <a:off x="20" y="1282"/>
            <a:ext cx="12191980" cy="685671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a47e8ab971_0_126"/>
          <p:cNvSpPr txBox="1"/>
          <p:nvPr>
            <p:ph type="title"/>
          </p:nvPr>
        </p:nvSpPr>
        <p:spPr>
          <a:xfrm>
            <a:off x="972600" y="1758200"/>
            <a:ext cx="102516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A little about me: My education</a:t>
            </a:r>
            <a:endParaRPr/>
          </a:p>
        </p:txBody>
      </p:sp>
      <p:sp>
        <p:nvSpPr>
          <p:cNvPr id="106" name="Google Shape;106;g2a47e8ab971_0_126"/>
          <p:cNvSpPr txBox="1"/>
          <p:nvPr>
            <p:ph idx="1" type="body"/>
          </p:nvPr>
        </p:nvSpPr>
        <p:spPr>
          <a:xfrm>
            <a:off x="972600" y="2771833"/>
            <a:ext cx="10251600" cy="3014700"/>
          </a:xfrm>
          <a:prstGeom prst="rect">
            <a:avLst/>
          </a:prstGeom>
        </p:spPr>
        <p:txBody>
          <a:bodyPr anchorCtr="0" anchor="t" bIns="121900" lIns="121900" spcFirstLastPara="1" rIns="121900" wrap="square" tIns="121900">
            <a:normAutofit/>
          </a:bodyPr>
          <a:lstStyle/>
          <a:p>
            <a:pPr indent="-406400" lvl="0" marL="457200" rtl="0" algn="l">
              <a:lnSpc>
                <a:spcPct val="90000"/>
              </a:lnSpc>
              <a:spcBef>
                <a:spcPts val="1000"/>
              </a:spcBef>
              <a:spcAft>
                <a:spcPts val="0"/>
              </a:spcAft>
              <a:buClr>
                <a:srgbClr val="000000"/>
              </a:buClr>
              <a:buSzPts val="2800"/>
              <a:buFont typeface="Arial"/>
              <a:buChar char="●"/>
            </a:pPr>
            <a:r>
              <a:rPr lang="en-US" sz="2800">
                <a:solidFill>
                  <a:srgbClr val="000000"/>
                </a:solidFill>
                <a:latin typeface="Arial"/>
                <a:ea typeface="Arial"/>
                <a:cs typeface="Arial"/>
                <a:sym typeface="Arial"/>
              </a:rPr>
              <a:t>I graduated from Olentangy Orange High School and the Delaware Area Career Center Zoo School program in 2018.</a:t>
            </a:r>
            <a:endParaRPr sz="2800">
              <a:solidFill>
                <a:srgbClr val="000000"/>
              </a:solidFill>
              <a:latin typeface="Arial"/>
              <a:ea typeface="Arial"/>
              <a:cs typeface="Arial"/>
              <a:sym typeface="Arial"/>
            </a:endParaRPr>
          </a:p>
          <a:p>
            <a:pPr indent="-406400" lvl="0" marL="457200" rtl="0" algn="l">
              <a:lnSpc>
                <a:spcPct val="90000"/>
              </a:lnSpc>
              <a:spcBef>
                <a:spcPts val="0"/>
              </a:spcBef>
              <a:spcAft>
                <a:spcPts val="0"/>
              </a:spcAft>
              <a:buClr>
                <a:srgbClr val="000000"/>
              </a:buClr>
              <a:buSzPts val="2800"/>
              <a:buFont typeface="Arial"/>
              <a:buChar char="●"/>
            </a:pPr>
            <a:r>
              <a:rPr lang="en-US" sz="2800">
                <a:solidFill>
                  <a:srgbClr val="000000"/>
                </a:solidFill>
                <a:latin typeface="Arial"/>
                <a:ea typeface="Arial"/>
                <a:cs typeface="Arial"/>
                <a:sym typeface="Arial"/>
              </a:rPr>
              <a:t>I got a B.S. in Biology, specializing in Ecology and Evolution, from the University of Chicago in 2022.</a:t>
            </a:r>
            <a:endParaRPr sz="2800">
              <a:solidFill>
                <a:srgbClr val="000000"/>
              </a:solidFill>
              <a:latin typeface="Arial"/>
              <a:ea typeface="Arial"/>
              <a:cs typeface="Arial"/>
              <a:sym typeface="Arial"/>
            </a:endParaRPr>
          </a:p>
          <a:p>
            <a:pPr indent="-406400" lvl="0" marL="457200" rtl="0" algn="l">
              <a:lnSpc>
                <a:spcPct val="90000"/>
              </a:lnSpc>
              <a:spcBef>
                <a:spcPts val="0"/>
              </a:spcBef>
              <a:spcAft>
                <a:spcPts val="0"/>
              </a:spcAft>
              <a:buClr>
                <a:srgbClr val="000000"/>
              </a:buClr>
              <a:buSzPts val="2800"/>
              <a:buFont typeface="Arial"/>
              <a:buChar char="●"/>
            </a:pPr>
            <a:r>
              <a:rPr lang="en-US" sz="2800">
                <a:solidFill>
                  <a:srgbClr val="000000"/>
                </a:solidFill>
                <a:latin typeface="Arial"/>
                <a:ea typeface="Arial"/>
                <a:cs typeface="Arial"/>
                <a:sym typeface="Arial"/>
              </a:rPr>
              <a:t>I am a third year PhD student at the University of Georgia.</a:t>
            </a:r>
            <a:endParaRPr sz="28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107" name="Google Shape;107;g2a47e8ab971_0_126"/>
          <p:cNvPicPr preferRelativeResize="0"/>
          <p:nvPr/>
        </p:nvPicPr>
        <p:blipFill>
          <a:blip r:embed="rId3">
            <a:alphaModFix/>
          </a:blip>
          <a:stretch>
            <a:fillRect/>
          </a:stretch>
        </p:blipFill>
        <p:spPr>
          <a:xfrm>
            <a:off x="10009700" y="780025"/>
            <a:ext cx="2182300" cy="2182300"/>
          </a:xfrm>
          <a:prstGeom prst="rect">
            <a:avLst/>
          </a:prstGeom>
          <a:noFill/>
          <a:ln>
            <a:noFill/>
          </a:ln>
        </p:spPr>
      </p:pic>
      <p:pic>
        <p:nvPicPr>
          <p:cNvPr id="108" name="Google Shape;108;g2a47e8ab971_0_126"/>
          <p:cNvPicPr preferRelativeResize="0"/>
          <p:nvPr/>
        </p:nvPicPr>
        <p:blipFill>
          <a:blip r:embed="rId4">
            <a:alphaModFix/>
          </a:blip>
          <a:stretch>
            <a:fillRect/>
          </a:stretch>
        </p:blipFill>
        <p:spPr>
          <a:xfrm>
            <a:off x="338150" y="5571725"/>
            <a:ext cx="5488926" cy="1149775"/>
          </a:xfrm>
          <a:prstGeom prst="rect">
            <a:avLst/>
          </a:prstGeom>
          <a:noFill/>
          <a:ln>
            <a:noFill/>
          </a:ln>
        </p:spPr>
      </p:pic>
      <p:pic>
        <p:nvPicPr>
          <p:cNvPr id="109" name="Google Shape;109;g2a47e8ab971_0_126"/>
          <p:cNvPicPr preferRelativeResize="0"/>
          <p:nvPr/>
        </p:nvPicPr>
        <p:blipFill>
          <a:blip r:embed="rId5">
            <a:alphaModFix/>
          </a:blip>
          <a:stretch>
            <a:fillRect/>
          </a:stretch>
        </p:blipFill>
        <p:spPr>
          <a:xfrm>
            <a:off x="7081650" y="5571726"/>
            <a:ext cx="4957051" cy="1641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4" name="Shape 264"/>
        <p:cNvGrpSpPr/>
        <p:nvPr/>
      </p:nvGrpSpPr>
      <p:grpSpPr>
        <a:xfrm>
          <a:off x="0" y="0"/>
          <a:ext cx="0" cy="0"/>
          <a:chOff x="0" y="0"/>
          <a:chExt cx="0" cy="0"/>
        </a:xfrm>
      </p:grpSpPr>
      <p:sp>
        <p:nvSpPr>
          <p:cNvPr id="265" name="Google Shape;265;p9"/>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screenshot of a computer&#10;&#10;Description automatically generated" id="266" name="Google Shape;266;p9"/>
          <p:cNvPicPr preferRelativeResize="0"/>
          <p:nvPr>
            <p:ph idx="1" type="body"/>
          </p:nvPr>
        </p:nvPicPr>
        <p:blipFill rotWithShape="1">
          <a:blip r:embed="rId3">
            <a:alphaModFix/>
          </a:blip>
          <a:srcRect b="12125" l="0" r="0" t="0"/>
          <a:stretch/>
        </p:blipFill>
        <p:spPr>
          <a:xfrm>
            <a:off x="20" y="1282"/>
            <a:ext cx="12191980" cy="6856718"/>
          </a:xfrm>
          <a:prstGeom prst="rect">
            <a:avLst/>
          </a:prstGeom>
          <a:noFill/>
          <a:ln>
            <a:noFill/>
          </a:ln>
        </p:spPr>
      </p:pic>
      <p:sp>
        <p:nvSpPr>
          <p:cNvPr id="267" name="Google Shape;267;p9"/>
          <p:cNvSpPr/>
          <p:nvPr/>
        </p:nvSpPr>
        <p:spPr>
          <a:xfrm>
            <a:off x="6172200" y="1013791"/>
            <a:ext cx="477078" cy="407505"/>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1" name="Shape 271"/>
        <p:cNvGrpSpPr/>
        <p:nvPr/>
      </p:nvGrpSpPr>
      <p:grpSpPr>
        <a:xfrm>
          <a:off x="0" y="0"/>
          <a:ext cx="0" cy="0"/>
          <a:chOff x="0" y="0"/>
          <a:chExt cx="0" cy="0"/>
        </a:xfrm>
      </p:grpSpPr>
      <p:sp>
        <p:nvSpPr>
          <p:cNvPr id="272" name="Google Shape;272;p10"/>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screenshot of a computer&#10;&#10;Description automatically generated" id="273" name="Google Shape;273;p10"/>
          <p:cNvPicPr preferRelativeResize="0"/>
          <p:nvPr>
            <p:ph idx="1" type="body"/>
          </p:nvPr>
        </p:nvPicPr>
        <p:blipFill rotWithShape="1">
          <a:blip r:embed="rId3">
            <a:alphaModFix/>
          </a:blip>
          <a:srcRect b="0" l="0" r="0" t="11781"/>
          <a:stretch/>
        </p:blipFill>
        <p:spPr>
          <a:xfrm>
            <a:off x="-1504" y="13252"/>
            <a:ext cx="12191980" cy="685671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a47e8ab971_0_283"/>
          <p:cNvSpPr txBox="1"/>
          <p:nvPr>
            <p:ph type="title"/>
          </p:nvPr>
        </p:nvSpPr>
        <p:spPr>
          <a:xfrm>
            <a:off x="3482425" y="-324650"/>
            <a:ext cx="5344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RStudio Terminology!</a:t>
            </a:r>
            <a:endParaRPr/>
          </a:p>
        </p:txBody>
      </p:sp>
      <p:sp>
        <p:nvSpPr>
          <p:cNvPr id="279" name="Google Shape;279;g2a47e8ab971_0_28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pic>
        <p:nvPicPr>
          <p:cNvPr descr="A screenshot of a computer&#10;&#10;Description automatically generated" id="280" name="Google Shape;280;g2a47e8ab971_0_283"/>
          <p:cNvPicPr preferRelativeResize="0"/>
          <p:nvPr>
            <p:ph idx="1" type="body"/>
          </p:nvPr>
        </p:nvPicPr>
        <p:blipFill rotWithShape="1">
          <a:blip r:embed="rId3">
            <a:alphaModFix/>
          </a:blip>
          <a:srcRect b="0" l="0" r="0" t="11777"/>
          <a:stretch/>
        </p:blipFill>
        <p:spPr>
          <a:xfrm>
            <a:off x="583200" y="657000"/>
            <a:ext cx="11025600" cy="6201000"/>
          </a:xfrm>
          <a:prstGeom prst="rect">
            <a:avLst/>
          </a:prstGeom>
          <a:noFill/>
          <a:ln>
            <a:noFill/>
          </a:ln>
        </p:spPr>
      </p:pic>
      <p:sp>
        <p:nvSpPr>
          <p:cNvPr id="281" name="Google Shape;281;g2a47e8ab971_0_283"/>
          <p:cNvSpPr/>
          <p:nvPr/>
        </p:nvSpPr>
        <p:spPr>
          <a:xfrm>
            <a:off x="583200" y="657000"/>
            <a:ext cx="5990700" cy="3584700"/>
          </a:xfrm>
          <a:prstGeom prst="rect">
            <a:avLst/>
          </a:prstGeom>
          <a:no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82" name="Google Shape;282;g2a47e8ab971_0_283"/>
          <p:cNvSpPr txBox="1"/>
          <p:nvPr/>
        </p:nvSpPr>
        <p:spPr>
          <a:xfrm>
            <a:off x="1236925" y="1406775"/>
            <a:ext cx="2245500" cy="6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chemeClr val="accent1"/>
                </a:solidFill>
                <a:latin typeface="Lato"/>
                <a:ea typeface="Lato"/>
                <a:cs typeface="Lato"/>
                <a:sym typeface="Lato"/>
              </a:rPr>
              <a:t>Source pane</a:t>
            </a:r>
            <a:endParaRPr b="1" sz="2800">
              <a:solidFill>
                <a:schemeClr val="accen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a47e8ab971_0_292"/>
          <p:cNvSpPr txBox="1"/>
          <p:nvPr>
            <p:ph type="title"/>
          </p:nvPr>
        </p:nvSpPr>
        <p:spPr>
          <a:xfrm>
            <a:off x="3482425" y="-324650"/>
            <a:ext cx="5344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RStudio Terminology!</a:t>
            </a:r>
            <a:endParaRPr/>
          </a:p>
        </p:txBody>
      </p:sp>
      <p:sp>
        <p:nvSpPr>
          <p:cNvPr id="288" name="Google Shape;288;g2a47e8ab971_0_29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pic>
        <p:nvPicPr>
          <p:cNvPr descr="A screenshot of a computer&#10;&#10;Description automatically generated" id="289" name="Google Shape;289;g2a47e8ab971_0_292"/>
          <p:cNvPicPr preferRelativeResize="0"/>
          <p:nvPr>
            <p:ph idx="1" type="body"/>
          </p:nvPr>
        </p:nvPicPr>
        <p:blipFill rotWithShape="1">
          <a:blip r:embed="rId3">
            <a:alphaModFix/>
          </a:blip>
          <a:srcRect b="0" l="0" r="0" t="11777"/>
          <a:stretch/>
        </p:blipFill>
        <p:spPr>
          <a:xfrm>
            <a:off x="583200" y="657000"/>
            <a:ext cx="11025600" cy="6201000"/>
          </a:xfrm>
          <a:prstGeom prst="rect">
            <a:avLst/>
          </a:prstGeom>
          <a:noFill/>
          <a:ln>
            <a:noFill/>
          </a:ln>
        </p:spPr>
      </p:pic>
      <p:sp>
        <p:nvSpPr>
          <p:cNvPr id="290" name="Google Shape;290;g2a47e8ab971_0_292"/>
          <p:cNvSpPr/>
          <p:nvPr/>
        </p:nvSpPr>
        <p:spPr>
          <a:xfrm>
            <a:off x="583200" y="657000"/>
            <a:ext cx="5990700" cy="3584700"/>
          </a:xfrm>
          <a:prstGeom prst="rect">
            <a:avLst/>
          </a:prstGeom>
          <a:no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1" name="Google Shape;291;g2a47e8ab971_0_292"/>
          <p:cNvSpPr txBox="1"/>
          <p:nvPr/>
        </p:nvSpPr>
        <p:spPr>
          <a:xfrm>
            <a:off x="1236925" y="1406775"/>
            <a:ext cx="4674300" cy="6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chemeClr val="accent1"/>
                </a:solidFill>
                <a:latin typeface="Lato"/>
                <a:ea typeface="Lato"/>
                <a:cs typeface="Lato"/>
                <a:sym typeface="Lato"/>
              </a:rPr>
              <a:t>Source pane: </a:t>
            </a:r>
            <a:endParaRPr b="1" sz="2800">
              <a:solidFill>
                <a:schemeClr val="accent1"/>
              </a:solidFill>
              <a:latin typeface="Lato"/>
              <a:ea typeface="Lato"/>
              <a:cs typeface="Lato"/>
              <a:sym typeface="Lato"/>
            </a:endParaRPr>
          </a:p>
          <a:p>
            <a:pPr indent="-400050" lvl="0" marL="457200" rtl="0" algn="l">
              <a:spcBef>
                <a:spcPts val="0"/>
              </a:spcBef>
              <a:spcAft>
                <a:spcPts val="0"/>
              </a:spcAft>
              <a:buClr>
                <a:schemeClr val="accent1"/>
              </a:buClr>
              <a:buSzPts val="2700"/>
              <a:buFont typeface="Lato"/>
              <a:buChar char="●"/>
            </a:pPr>
            <a:r>
              <a:rPr b="1" lang="en-US" sz="2700">
                <a:solidFill>
                  <a:schemeClr val="accent1"/>
                </a:solidFill>
                <a:latin typeface="Lato"/>
                <a:ea typeface="Lato"/>
                <a:cs typeface="Lato"/>
                <a:sym typeface="Lato"/>
              </a:rPr>
              <a:t>View and edit code in this pane. </a:t>
            </a:r>
            <a:endParaRPr b="1" sz="2700">
              <a:solidFill>
                <a:schemeClr val="accent1"/>
              </a:solidFill>
              <a:latin typeface="Lato"/>
              <a:ea typeface="Lato"/>
              <a:cs typeface="Lato"/>
              <a:sym typeface="Lato"/>
            </a:endParaRPr>
          </a:p>
          <a:p>
            <a:pPr indent="-400050" lvl="0" marL="457200" rtl="0" algn="l">
              <a:spcBef>
                <a:spcPts val="0"/>
              </a:spcBef>
              <a:spcAft>
                <a:spcPts val="0"/>
              </a:spcAft>
              <a:buClr>
                <a:schemeClr val="accent1"/>
              </a:buClr>
              <a:buSzPts val="2700"/>
              <a:buFont typeface="Lato"/>
              <a:buChar char="●"/>
            </a:pPr>
            <a:r>
              <a:rPr b="1" lang="en-US" sz="2700">
                <a:solidFill>
                  <a:schemeClr val="accent1"/>
                </a:solidFill>
                <a:latin typeface="Lato"/>
                <a:ea typeface="Lato"/>
                <a:cs typeface="Lato"/>
                <a:sym typeface="Lato"/>
              </a:rPr>
              <a:t>Saves code as you type it.</a:t>
            </a:r>
            <a:endParaRPr b="1" sz="2700">
              <a:solidFill>
                <a:schemeClr val="accent1"/>
              </a:solidFill>
              <a:latin typeface="Lato"/>
              <a:ea typeface="Lato"/>
              <a:cs typeface="Lato"/>
              <a:sym typeface="Lato"/>
            </a:endParaRPr>
          </a:p>
          <a:p>
            <a:pPr indent="-400050" lvl="0" marL="457200" rtl="0" algn="l">
              <a:spcBef>
                <a:spcPts val="0"/>
              </a:spcBef>
              <a:spcAft>
                <a:spcPts val="0"/>
              </a:spcAft>
              <a:buClr>
                <a:schemeClr val="accent1"/>
              </a:buClr>
              <a:buSzPts val="2700"/>
              <a:buFont typeface="Lato"/>
              <a:buChar char="●"/>
            </a:pPr>
            <a:r>
              <a:rPr b="1" lang="en-US" sz="2700">
                <a:solidFill>
                  <a:schemeClr val="accent1"/>
                </a:solidFill>
                <a:latin typeface="Lato"/>
                <a:ea typeface="Lato"/>
                <a:cs typeface="Lato"/>
                <a:sym typeface="Lato"/>
              </a:rPr>
              <a:t>Only runs code when directed.</a:t>
            </a:r>
            <a:endParaRPr b="1" sz="2700">
              <a:solidFill>
                <a:schemeClr val="accen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2a47e8ab971_0_300"/>
          <p:cNvSpPr txBox="1"/>
          <p:nvPr>
            <p:ph type="title"/>
          </p:nvPr>
        </p:nvSpPr>
        <p:spPr>
          <a:xfrm>
            <a:off x="3482425" y="-324650"/>
            <a:ext cx="5344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RStudio Terminology!</a:t>
            </a:r>
            <a:endParaRPr/>
          </a:p>
        </p:txBody>
      </p:sp>
      <p:sp>
        <p:nvSpPr>
          <p:cNvPr id="297" name="Google Shape;297;g2a47e8ab971_0_30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pic>
        <p:nvPicPr>
          <p:cNvPr descr="A screenshot of a computer&#10;&#10;Description automatically generated" id="298" name="Google Shape;298;g2a47e8ab971_0_300"/>
          <p:cNvPicPr preferRelativeResize="0"/>
          <p:nvPr>
            <p:ph idx="1" type="body"/>
          </p:nvPr>
        </p:nvPicPr>
        <p:blipFill rotWithShape="1">
          <a:blip r:embed="rId3">
            <a:alphaModFix/>
          </a:blip>
          <a:srcRect b="0" l="0" r="0" t="11777"/>
          <a:stretch/>
        </p:blipFill>
        <p:spPr>
          <a:xfrm>
            <a:off x="583200" y="657000"/>
            <a:ext cx="11025600" cy="6201000"/>
          </a:xfrm>
          <a:prstGeom prst="rect">
            <a:avLst/>
          </a:prstGeom>
          <a:noFill/>
          <a:ln>
            <a:noFill/>
          </a:ln>
        </p:spPr>
      </p:pic>
      <p:sp>
        <p:nvSpPr>
          <p:cNvPr id="299" name="Google Shape;299;g2a47e8ab971_0_300"/>
          <p:cNvSpPr/>
          <p:nvPr/>
        </p:nvSpPr>
        <p:spPr>
          <a:xfrm>
            <a:off x="6438675" y="743975"/>
            <a:ext cx="5170200" cy="2137200"/>
          </a:xfrm>
          <a:prstGeom prst="rect">
            <a:avLst/>
          </a:prstGeom>
          <a:no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0" name="Google Shape;300;g2a47e8ab971_0_300"/>
          <p:cNvSpPr txBox="1"/>
          <p:nvPr/>
        </p:nvSpPr>
        <p:spPr>
          <a:xfrm>
            <a:off x="6736250" y="1880200"/>
            <a:ext cx="3246300" cy="5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accent1"/>
                </a:solidFill>
                <a:latin typeface="Lato"/>
                <a:ea typeface="Lato"/>
                <a:cs typeface="Lato"/>
                <a:sym typeface="Lato"/>
              </a:rPr>
              <a:t>Environment pane</a:t>
            </a:r>
            <a:endParaRPr b="1" sz="2000">
              <a:solidFill>
                <a:schemeClr val="accen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a47e8ab971_0_309"/>
          <p:cNvSpPr txBox="1"/>
          <p:nvPr>
            <p:ph type="title"/>
          </p:nvPr>
        </p:nvSpPr>
        <p:spPr>
          <a:xfrm>
            <a:off x="3482425" y="-324650"/>
            <a:ext cx="5344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RStudio Terminology!</a:t>
            </a:r>
            <a:endParaRPr/>
          </a:p>
        </p:txBody>
      </p:sp>
      <p:sp>
        <p:nvSpPr>
          <p:cNvPr id="306" name="Google Shape;306;g2a47e8ab971_0_309"/>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pic>
        <p:nvPicPr>
          <p:cNvPr descr="A screenshot of a computer&#10;&#10;Description automatically generated" id="307" name="Google Shape;307;g2a47e8ab971_0_309"/>
          <p:cNvPicPr preferRelativeResize="0"/>
          <p:nvPr>
            <p:ph idx="1" type="body"/>
          </p:nvPr>
        </p:nvPicPr>
        <p:blipFill rotWithShape="1">
          <a:blip r:embed="rId3">
            <a:alphaModFix/>
          </a:blip>
          <a:srcRect b="0" l="0" r="0" t="11777"/>
          <a:stretch/>
        </p:blipFill>
        <p:spPr>
          <a:xfrm>
            <a:off x="583200" y="657000"/>
            <a:ext cx="11025600" cy="6201000"/>
          </a:xfrm>
          <a:prstGeom prst="rect">
            <a:avLst/>
          </a:prstGeom>
          <a:noFill/>
          <a:ln>
            <a:noFill/>
          </a:ln>
        </p:spPr>
      </p:pic>
      <p:sp>
        <p:nvSpPr>
          <p:cNvPr id="308" name="Google Shape;308;g2a47e8ab971_0_309"/>
          <p:cNvSpPr/>
          <p:nvPr/>
        </p:nvSpPr>
        <p:spPr>
          <a:xfrm>
            <a:off x="6438675" y="743975"/>
            <a:ext cx="5170200" cy="2137200"/>
          </a:xfrm>
          <a:prstGeom prst="rect">
            <a:avLst/>
          </a:prstGeom>
          <a:no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09" name="Google Shape;309;g2a47e8ab971_0_309"/>
          <p:cNvSpPr txBox="1"/>
          <p:nvPr/>
        </p:nvSpPr>
        <p:spPr>
          <a:xfrm>
            <a:off x="6736250" y="1880200"/>
            <a:ext cx="4707300" cy="5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accent1"/>
                </a:solidFill>
                <a:latin typeface="Lato"/>
                <a:ea typeface="Lato"/>
                <a:cs typeface="Lato"/>
                <a:sym typeface="Lato"/>
              </a:rPr>
              <a:t>Environment pane: Shows saved variables for current R session.</a:t>
            </a:r>
            <a:endParaRPr b="1" sz="2000">
              <a:solidFill>
                <a:schemeClr val="accen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2a47e8ab971_0_317"/>
          <p:cNvSpPr txBox="1"/>
          <p:nvPr>
            <p:ph type="title"/>
          </p:nvPr>
        </p:nvSpPr>
        <p:spPr>
          <a:xfrm>
            <a:off x="3482425" y="-324650"/>
            <a:ext cx="5344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RStudio Terminology!</a:t>
            </a:r>
            <a:endParaRPr/>
          </a:p>
        </p:txBody>
      </p:sp>
      <p:sp>
        <p:nvSpPr>
          <p:cNvPr id="315" name="Google Shape;315;g2a47e8ab971_0_31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pic>
        <p:nvPicPr>
          <p:cNvPr descr="A screenshot of a computer&#10;&#10;Description automatically generated" id="316" name="Google Shape;316;g2a47e8ab971_0_317"/>
          <p:cNvPicPr preferRelativeResize="0"/>
          <p:nvPr>
            <p:ph idx="1" type="body"/>
          </p:nvPr>
        </p:nvPicPr>
        <p:blipFill rotWithShape="1">
          <a:blip r:embed="rId3">
            <a:alphaModFix/>
          </a:blip>
          <a:srcRect b="0" l="0" r="0" t="11777"/>
          <a:stretch/>
        </p:blipFill>
        <p:spPr>
          <a:xfrm>
            <a:off x="583200" y="657000"/>
            <a:ext cx="11025600" cy="6201000"/>
          </a:xfrm>
          <a:prstGeom prst="rect">
            <a:avLst/>
          </a:prstGeom>
          <a:noFill/>
          <a:ln>
            <a:noFill/>
          </a:ln>
        </p:spPr>
      </p:pic>
      <p:sp>
        <p:nvSpPr>
          <p:cNvPr id="317" name="Google Shape;317;g2a47e8ab971_0_317"/>
          <p:cNvSpPr/>
          <p:nvPr/>
        </p:nvSpPr>
        <p:spPr>
          <a:xfrm>
            <a:off x="583200" y="3949775"/>
            <a:ext cx="5977200" cy="2908200"/>
          </a:xfrm>
          <a:prstGeom prst="rect">
            <a:avLst/>
          </a:prstGeom>
          <a:no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8" name="Google Shape;318;g2a47e8ab971_0_317"/>
          <p:cNvSpPr/>
          <p:nvPr/>
        </p:nvSpPr>
        <p:spPr>
          <a:xfrm>
            <a:off x="703375" y="4680225"/>
            <a:ext cx="3841500" cy="209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19" name="Google Shape;319;g2a47e8ab971_0_317"/>
          <p:cNvSpPr txBox="1"/>
          <p:nvPr/>
        </p:nvSpPr>
        <p:spPr>
          <a:xfrm>
            <a:off x="703375" y="4585525"/>
            <a:ext cx="4112100" cy="10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solidFill>
                  <a:schemeClr val="accent1"/>
                </a:solidFill>
                <a:latin typeface="Lato"/>
                <a:ea typeface="Lato"/>
                <a:cs typeface="Lato"/>
                <a:sym typeface="Lato"/>
              </a:rPr>
              <a:t>Console pane</a:t>
            </a:r>
            <a:endParaRPr b="1" sz="2700">
              <a:solidFill>
                <a:schemeClr val="accent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2a47e8ab971_0_327"/>
          <p:cNvSpPr txBox="1"/>
          <p:nvPr>
            <p:ph type="title"/>
          </p:nvPr>
        </p:nvSpPr>
        <p:spPr>
          <a:xfrm>
            <a:off x="3482425" y="-324650"/>
            <a:ext cx="5344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RStudio Terminology!</a:t>
            </a:r>
            <a:endParaRPr/>
          </a:p>
        </p:txBody>
      </p:sp>
      <p:sp>
        <p:nvSpPr>
          <p:cNvPr id="325" name="Google Shape;325;g2a47e8ab971_0_327"/>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pic>
        <p:nvPicPr>
          <p:cNvPr descr="A screenshot of a computer&#10;&#10;Description automatically generated" id="326" name="Google Shape;326;g2a47e8ab971_0_327"/>
          <p:cNvPicPr preferRelativeResize="0"/>
          <p:nvPr>
            <p:ph idx="1" type="body"/>
          </p:nvPr>
        </p:nvPicPr>
        <p:blipFill rotWithShape="1">
          <a:blip r:embed="rId3">
            <a:alphaModFix/>
          </a:blip>
          <a:srcRect b="0" l="0" r="0" t="11777"/>
          <a:stretch/>
        </p:blipFill>
        <p:spPr>
          <a:xfrm>
            <a:off x="583200" y="657000"/>
            <a:ext cx="11025600" cy="6201000"/>
          </a:xfrm>
          <a:prstGeom prst="rect">
            <a:avLst/>
          </a:prstGeom>
          <a:noFill/>
          <a:ln>
            <a:noFill/>
          </a:ln>
        </p:spPr>
      </p:pic>
      <p:sp>
        <p:nvSpPr>
          <p:cNvPr id="327" name="Google Shape;327;g2a47e8ab971_0_327"/>
          <p:cNvSpPr/>
          <p:nvPr/>
        </p:nvSpPr>
        <p:spPr>
          <a:xfrm>
            <a:off x="583200" y="3949775"/>
            <a:ext cx="5977200" cy="2908200"/>
          </a:xfrm>
          <a:prstGeom prst="rect">
            <a:avLst/>
          </a:prstGeom>
          <a:no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8" name="Google Shape;328;g2a47e8ab971_0_327"/>
          <p:cNvSpPr/>
          <p:nvPr/>
        </p:nvSpPr>
        <p:spPr>
          <a:xfrm>
            <a:off x="703375" y="4680225"/>
            <a:ext cx="3841500" cy="209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29" name="Google Shape;329;g2a47e8ab971_0_327"/>
          <p:cNvSpPr txBox="1"/>
          <p:nvPr/>
        </p:nvSpPr>
        <p:spPr>
          <a:xfrm>
            <a:off x="703375" y="4599050"/>
            <a:ext cx="5721900" cy="10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solidFill>
                  <a:schemeClr val="accent1"/>
                </a:solidFill>
                <a:latin typeface="Lato"/>
                <a:ea typeface="Lato"/>
                <a:cs typeface="Lato"/>
                <a:sym typeface="Lato"/>
              </a:rPr>
              <a:t>Console pane: Runs code without saving it when session is closed. This pane also shows the output of code run in the source pane.</a:t>
            </a:r>
            <a:endParaRPr b="1" sz="2700">
              <a:solidFill>
                <a:schemeClr val="accen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2a47e8ab971_0_341"/>
          <p:cNvSpPr txBox="1"/>
          <p:nvPr>
            <p:ph type="title"/>
          </p:nvPr>
        </p:nvSpPr>
        <p:spPr>
          <a:xfrm>
            <a:off x="3482425" y="-324650"/>
            <a:ext cx="5344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RStudio Terminology!</a:t>
            </a:r>
            <a:endParaRPr/>
          </a:p>
        </p:txBody>
      </p:sp>
      <p:sp>
        <p:nvSpPr>
          <p:cNvPr id="335" name="Google Shape;335;g2a47e8ab971_0_34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pic>
        <p:nvPicPr>
          <p:cNvPr descr="A screenshot of a computer&#10;&#10;Description automatically generated" id="336" name="Google Shape;336;g2a47e8ab971_0_341"/>
          <p:cNvPicPr preferRelativeResize="0"/>
          <p:nvPr>
            <p:ph idx="1" type="body"/>
          </p:nvPr>
        </p:nvPicPr>
        <p:blipFill rotWithShape="1">
          <a:blip r:embed="rId3">
            <a:alphaModFix/>
          </a:blip>
          <a:srcRect b="0" l="0" r="0" t="11777"/>
          <a:stretch/>
        </p:blipFill>
        <p:spPr>
          <a:xfrm>
            <a:off x="583200" y="657000"/>
            <a:ext cx="11025600" cy="6201000"/>
          </a:xfrm>
          <a:prstGeom prst="rect">
            <a:avLst/>
          </a:prstGeom>
          <a:noFill/>
          <a:ln>
            <a:noFill/>
          </a:ln>
        </p:spPr>
      </p:pic>
      <p:sp>
        <p:nvSpPr>
          <p:cNvPr id="337" name="Google Shape;337;g2a47e8ab971_0_341"/>
          <p:cNvSpPr/>
          <p:nvPr/>
        </p:nvSpPr>
        <p:spPr>
          <a:xfrm>
            <a:off x="6533350" y="2745900"/>
            <a:ext cx="5075400" cy="4112100"/>
          </a:xfrm>
          <a:prstGeom prst="rect">
            <a:avLst/>
          </a:prstGeom>
          <a:no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8" name="Google Shape;338;g2a47e8ab971_0_341"/>
          <p:cNvSpPr/>
          <p:nvPr/>
        </p:nvSpPr>
        <p:spPr>
          <a:xfrm>
            <a:off x="703375" y="4680225"/>
            <a:ext cx="3841500" cy="209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39" name="Google Shape;339;g2a47e8ab971_0_341"/>
          <p:cNvSpPr txBox="1"/>
          <p:nvPr/>
        </p:nvSpPr>
        <p:spPr>
          <a:xfrm>
            <a:off x="6736250" y="4463775"/>
            <a:ext cx="4450200" cy="9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solidFill>
                  <a:schemeClr val="accent1"/>
                </a:solidFill>
                <a:latin typeface="Lato"/>
                <a:ea typeface="Lato"/>
                <a:cs typeface="Lato"/>
                <a:sym typeface="Lato"/>
              </a:rPr>
              <a:t>Miscellaneous pane</a:t>
            </a:r>
            <a:endParaRPr b="1" sz="2700">
              <a:solidFill>
                <a:schemeClr val="accen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2a47e8ab971_0_351"/>
          <p:cNvSpPr txBox="1"/>
          <p:nvPr>
            <p:ph type="title"/>
          </p:nvPr>
        </p:nvSpPr>
        <p:spPr>
          <a:xfrm>
            <a:off x="3482425" y="-324650"/>
            <a:ext cx="5344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RStudio Terminology!</a:t>
            </a:r>
            <a:endParaRPr/>
          </a:p>
        </p:txBody>
      </p:sp>
      <p:sp>
        <p:nvSpPr>
          <p:cNvPr id="345" name="Google Shape;345;g2a47e8ab971_0_35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pic>
        <p:nvPicPr>
          <p:cNvPr descr="A screenshot of a computer&#10;&#10;Description automatically generated" id="346" name="Google Shape;346;g2a47e8ab971_0_351"/>
          <p:cNvPicPr preferRelativeResize="0"/>
          <p:nvPr>
            <p:ph idx="1" type="body"/>
          </p:nvPr>
        </p:nvPicPr>
        <p:blipFill rotWithShape="1">
          <a:blip r:embed="rId3">
            <a:alphaModFix/>
          </a:blip>
          <a:srcRect b="0" l="0" r="0" t="11777"/>
          <a:stretch/>
        </p:blipFill>
        <p:spPr>
          <a:xfrm>
            <a:off x="583200" y="657000"/>
            <a:ext cx="11025600" cy="6201000"/>
          </a:xfrm>
          <a:prstGeom prst="rect">
            <a:avLst/>
          </a:prstGeom>
          <a:noFill/>
          <a:ln>
            <a:noFill/>
          </a:ln>
        </p:spPr>
      </p:pic>
      <p:sp>
        <p:nvSpPr>
          <p:cNvPr id="347" name="Google Shape;347;g2a47e8ab971_0_351"/>
          <p:cNvSpPr/>
          <p:nvPr/>
        </p:nvSpPr>
        <p:spPr>
          <a:xfrm>
            <a:off x="6533350" y="2745900"/>
            <a:ext cx="5075400" cy="4112100"/>
          </a:xfrm>
          <a:prstGeom prst="rect">
            <a:avLst/>
          </a:prstGeom>
          <a:no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8" name="Google Shape;348;g2a47e8ab971_0_351"/>
          <p:cNvSpPr/>
          <p:nvPr/>
        </p:nvSpPr>
        <p:spPr>
          <a:xfrm>
            <a:off x="703375" y="4680225"/>
            <a:ext cx="3841500" cy="209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349" name="Google Shape;349;g2a47e8ab971_0_351"/>
          <p:cNvSpPr txBox="1"/>
          <p:nvPr/>
        </p:nvSpPr>
        <p:spPr>
          <a:xfrm>
            <a:off x="6736250" y="4463775"/>
            <a:ext cx="4450200" cy="9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solidFill>
                  <a:schemeClr val="accent1"/>
                </a:solidFill>
                <a:latin typeface="Lato"/>
                <a:ea typeface="Lato"/>
                <a:cs typeface="Lato"/>
                <a:sym typeface="Lato"/>
              </a:rPr>
              <a:t>Miscellaneous</a:t>
            </a:r>
            <a:r>
              <a:rPr b="1" lang="en-US" sz="2700">
                <a:solidFill>
                  <a:schemeClr val="accent1"/>
                </a:solidFill>
                <a:latin typeface="Lato"/>
                <a:ea typeface="Lato"/>
                <a:cs typeface="Lato"/>
                <a:sym typeface="Lato"/>
              </a:rPr>
              <a:t> pane: Stores generated plots, uploaded files, and information about R packages.</a:t>
            </a:r>
            <a:endParaRPr b="1" sz="2700">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2a47e8ab971_0_226"/>
          <p:cNvSpPr txBox="1"/>
          <p:nvPr>
            <p:ph type="title"/>
          </p:nvPr>
        </p:nvSpPr>
        <p:spPr>
          <a:xfrm>
            <a:off x="972600" y="1758200"/>
            <a:ext cx="102516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t/>
            </a:r>
            <a:endParaRPr/>
          </a:p>
        </p:txBody>
      </p:sp>
      <p:sp>
        <p:nvSpPr>
          <p:cNvPr id="115" name="Google Shape;115;g2a47e8ab971_0_226"/>
          <p:cNvSpPr txBox="1"/>
          <p:nvPr>
            <p:ph idx="1" type="body"/>
          </p:nvPr>
        </p:nvSpPr>
        <p:spPr>
          <a:xfrm>
            <a:off x="972600" y="2771833"/>
            <a:ext cx="10251600" cy="30147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pic>
        <p:nvPicPr>
          <p:cNvPr id="116" name="Google Shape;116;g2a47e8ab971_0_226"/>
          <p:cNvPicPr preferRelativeResize="0"/>
          <p:nvPr/>
        </p:nvPicPr>
        <p:blipFill>
          <a:blip r:embed="rId3">
            <a:alphaModFix/>
          </a:blip>
          <a:stretch>
            <a:fillRect/>
          </a:stretch>
        </p:blipFill>
        <p:spPr>
          <a:xfrm>
            <a:off x="0" y="613775"/>
            <a:ext cx="12192000" cy="6244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322e8d95591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55" name="Google Shape;355;g322e8d95591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pic>
        <p:nvPicPr>
          <p:cNvPr id="356" name="Google Shape;356;g322e8d95591_0_0"/>
          <p:cNvPicPr preferRelativeResize="0"/>
          <p:nvPr/>
        </p:nvPicPr>
        <p:blipFill>
          <a:blip r:embed="rId3">
            <a:alphaModFix/>
          </a:blip>
          <a:stretch>
            <a:fillRect/>
          </a:stretch>
        </p:blipFill>
        <p:spPr>
          <a:xfrm>
            <a:off x="0" y="14883"/>
            <a:ext cx="12192000" cy="6828234"/>
          </a:xfrm>
          <a:prstGeom prst="rect">
            <a:avLst/>
          </a:prstGeom>
          <a:noFill/>
          <a:ln>
            <a:noFill/>
          </a:ln>
        </p:spPr>
      </p:pic>
      <p:sp>
        <p:nvSpPr>
          <p:cNvPr id="357" name="Google Shape;357;g322e8d95591_0_0"/>
          <p:cNvSpPr/>
          <p:nvPr/>
        </p:nvSpPr>
        <p:spPr>
          <a:xfrm>
            <a:off x="716900" y="3300500"/>
            <a:ext cx="1298700" cy="405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322e8d95591_0_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63" name="Google Shape;363;g322e8d95591_0_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pic>
        <p:nvPicPr>
          <p:cNvPr id="364" name="Google Shape;364;g322e8d95591_0_6"/>
          <p:cNvPicPr preferRelativeResize="0"/>
          <p:nvPr/>
        </p:nvPicPr>
        <p:blipFill>
          <a:blip r:embed="rId3">
            <a:alphaModFix/>
          </a:blip>
          <a:stretch>
            <a:fillRect/>
          </a:stretch>
        </p:blipFill>
        <p:spPr>
          <a:xfrm>
            <a:off x="0" y="11"/>
            <a:ext cx="12192000" cy="6054328"/>
          </a:xfrm>
          <a:prstGeom prst="rect">
            <a:avLst/>
          </a:prstGeom>
          <a:noFill/>
          <a:ln>
            <a:noFill/>
          </a:ln>
        </p:spPr>
      </p:pic>
      <p:sp>
        <p:nvSpPr>
          <p:cNvPr id="365" name="Google Shape;365;g322e8d95591_0_6"/>
          <p:cNvSpPr/>
          <p:nvPr/>
        </p:nvSpPr>
        <p:spPr>
          <a:xfrm>
            <a:off x="10792450" y="1006375"/>
            <a:ext cx="561300" cy="405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322e8d95591_0_1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71" name="Google Shape;371;g322e8d95591_0_1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pic>
        <p:nvPicPr>
          <p:cNvPr id="372" name="Google Shape;372;g322e8d95591_0_12"/>
          <p:cNvPicPr preferRelativeResize="0"/>
          <p:nvPr/>
        </p:nvPicPr>
        <p:blipFill>
          <a:blip r:embed="rId3">
            <a:alphaModFix/>
          </a:blip>
          <a:stretch>
            <a:fillRect/>
          </a:stretch>
        </p:blipFill>
        <p:spPr>
          <a:xfrm>
            <a:off x="0" y="55786"/>
            <a:ext cx="12192000" cy="6435328"/>
          </a:xfrm>
          <a:prstGeom prst="rect">
            <a:avLst/>
          </a:prstGeom>
          <a:noFill/>
          <a:ln>
            <a:noFill/>
          </a:ln>
        </p:spPr>
      </p:pic>
      <p:sp>
        <p:nvSpPr>
          <p:cNvPr id="373" name="Google Shape;373;g322e8d95591_0_12"/>
          <p:cNvSpPr/>
          <p:nvPr/>
        </p:nvSpPr>
        <p:spPr>
          <a:xfrm>
            <a:off x="9291900" y="2968625"/>
            <a:ext cx="851400" cy="405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322e8d95591_0_1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79" name="Google Shape;379;g322e8d95591_0_1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pic>
        <p:nvPicPr>
          <p:cNvPr id="380" name="Google Shape;380;g322e8d95591_0_18"/>
          <p:cNvPicPr preferRelativeResize="0"/>
          <p:nvPr/>
        </p:nvPicPr>
        <p:blipFill>
          <a:blip r:embed="rId3">
            <a:alphaModFix/>
          </a:blip>
          <a:stretch>
            <a:fillRect/>
          </a:stretch>
        </p:blipFill>
        <p:spPr>
          <a:xfrm>
            <a:off x="9" y="0"/>
            <a:ext cx="11714084" cy="68580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322e8d95591_0_2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86" name="Google Shape;386;g322e8d95591_0_2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1600"/>
              </a:spcAft>
              <a:buNone/>
            </a:pPr>
            <a:r>
              <a:t/>
            </a:r>
            <a:endParaRPr/>
          </a:p>
        </p:txBody>
      </p:sp>
      <p:pic>
        <p:nvPicPr>
          <p:cNvPr id="387" name="Google Shape;387;g322e8d95591_0_24"/>
          <p:cNvPicPr preferRelativeResize="0"/>
          <p:nvPr/>
        </p:nvPicPr>
        <p:blipFill>
          <a:blip r:embed="rId3">
            <a:alphaModFix/>
          </a:blip>
          <a:stretch>
            <a:fillRect/>
          </a:stretch>
        </p:blipFill>
        <p:spPr>
          <a:xfrm>
            <a:off x="716900" y="225050"/>
            <a:ext cx="10429051" cy="6563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1" name="Shape 391"/>
        <p:cNvGrpSpPr/>
        <p:nvPr/>
      </p:nvGrpSpPr>
      <p:grpSpPr>
        <a:xfrm>
          <a:off x="0" y="0"/>
          <a:ext cx="0" cy="0"/>
          <a:chOff x="0" y="0"/>
          <a:chExt cx="0" cy="0"/>
        </a:xfrm>
      </p:grpSpPr>
      <p:sp>
        <p:nvSpPr>
          <p:cNvPr id="392" name="Google Shape;392;p11"/>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screenshot of a computer&#10;&#10;Description automatically generated" id="393" name="Google Shape;393;p11"/>
          <p:cNvPicPr preferRelativeResize="0"/>
          <p:nvPr>
            <p:ph idx="1" type="body"/>
          </p:nvPr>
        </p:nvPicPr>
        <p:blipFill rotWithShape="1">
          <a:blip r:embed="rId3">
            <a:alphaModFix/>
          </a:blip>
          <a:srcRect b="0" l="0" r="0" t="12126"/>
          <a:stretch/>
        </p:blipFill>
        <p:spPr>
          <a:xfrm>
            <a:off x="20" y="1282"/>
            <a:ext cx="12191980" cy="6856718"/>
          </a:xfrm>
          <a:prstGeom prst="rect">
            <a:avLst/>
          </a:prstGeom>
          <a:noFill/>
          <a:ln>
            <a:noFill/>
          </a:ln>
        </p:spPr>
      </p:pic>
      <p:sp>
        <p:nvSpPr>
          <p:cNvPr id="394" name="Google Shape;394;p11"/>
          <p:cNvSpPr/>
          <p:nvPr/>
        </p:nvSpPr>
        <p:spPr>
          <a:xfrm>
            <a:off x="89452" y="1043609"/>
            <a:ext cx="1669774" cy="208721"/>
          </a:xfrm>
          <a:prstGeom prst="ellipse">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8" name="Shape 398"/>
        <p:cNvGrpSpPr/>
        <p:nvPr/>
      </p:nvGrpSpPr>
      <p:grpSpPr>
        <a:xfrm>
          <a:off x="0" y="0"/>
          <a:ext cx="0" cy="0"/>
          <a:chOff x="0" y="0"/>
          <a:chExt cx="0" cy="0"/>
        </a:xfrm>
      </p:grpSpPr>
      <p:sp>
        <p:nvSpPr>
          <p:cNvPr id="399" name="Google Shape;399;p12"/>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screenshot of a computer&#10;&#10;Description automatically generated" id="400" name="Google Shape;400;p12"/>
          <p:cNvPicPr preferRelativeResize="0"/>
          <p:nvPr>
            <p:ph idx="1" type="body"/>
          </p:nvPr>
        </p:nvPicPr>
        <p:blipFill rotWithShape="1">
          <a:blip r:embed="rId3">
            <a:alphaModFix/>
          </a:blip>
          <a:srcRect b="822" l="0" r="0" t="5053"/>
          <a:stretch/>
        </p:blipFill>
        <p:spPr>
          <a:xfrm>
            <a:off x="20" y="1282"/>
            <a:ext cx="12191980" cy="685671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4" name="Shape 404"/>
        <p:cNvGrpSpPr/>
        <p:nvPr/>
      </p:nvGrpSpPr>
      <p:grpSpPr>
        <a:xfrm>
          <a:off x="0" y="0"/>
          <a:ext cx="0" cy="0"/>
          <a:chOff x="0" y="0"/>
          <a:chExt cx="0" cy="0"/>
        </a:xfrm>
      </p:grpSpPr>
      <p:sp>
        <p:nvSpPr>
          <p:cNvPr id="405" name="Google Shape;405;p13"/>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screenshot of a computer&#10;&#10;Description automatically generated" id="406" name="Google Shape;406;p13"/>
          <p:cNvPicPr preferRelativeResize="0"/>
          <p:nvPr>
            <p:ph idx="1" type="body"/>
          </p:nvPr>
        </p:nvPicPr>
        <p:blipFill rotWithShape="1">
          <a:blip r:embed="rId3">
            <a:alphaModFix/>
          </a:blip>
          <a:srcRect b="0" l="0" r="0" t="6267"/>
          <a:stretch/>
        </p:blipFill>
        <p:spPr>
          <a:xfrm>
            <a:off x="20" y="1282"/>
            <a:ext cx="12191980" cy="685671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0" name="Shape 410"/>
        <p:cNvGrpSpPr/>
        <p:nvPr/>
      </p:nvGrpSpPr>
      <p:grpSpPr>
        <a:xfrm>
          <a:off x="0" y="0"/>
          <a:ext cx="0" cy="0"/>
          <a:chOff x="0" y="0"/>
          <a:chExt cx="0" cy="0"/>
        </a:xfrm>
      </p:grpSpPr>
      <p:sp>
        <p:nvSpPr>
          <p:cNvPr id="411" name="Google Shape;411;p14"/>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screenshot of a computer&#10;&#10;Description automatically generated" id="412" name="Google Shape;412;p14"/>
          <p:cNvPicPr preferRelativeResize="0"/>
          <p:nvPr>
            <p:ph idx="1" type="body"/>
          </p:nvPr>
        </p:nvPicPr>
        <p:blipFill rotWithShape="1">
          <a:blip r:embed="rId3">
            <a:alphaModFix/>
          </a:blip>
          <a:srcRect b="-1" l="0" r="22206" t="0"/>
          <a:stretch/>
        </p:blipFill>
        <p:spPr>
          <a:xfrm>
            <a:off x="20" y="1282"/>
            <a:ext cx="12191980" cy="685671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Try typing in equations:</a:t>
            </a:r>
            <a:endParaRPr/>
          </a:p>
        </p:txBody>
      </p:sp>
      <p:pic>
        <p:nvPicPr>
          <p:cNvPr descr="A screenshot of a computer&#10;&#10;Description automatically generated" id="418" name="Google Shape;418;p15"/>
          <p:cNvPicPr preferRelativeResize="0"/>
          <p:nvPr>
            <p:ph idx="1" type="body"/>
          </p:nvPr>
        </p:nvPicPr>
        <p:blipFill rotWithShape="1">
          <a:blip r:embed="rId3">
            <a:alphaModFix/>
          </a:blip>
          <a:srcRect b="0" l="0" r="0" t="0"/>
          <a:stretch/>
        </p:blipFill>
        <p:spPr>
          <a:xfrm>
            <a:off x="1657350" y="2108994"/>
            <a:ext cx="8877300" cy="3784600"/>
          </a:xfrm>
          <a:prstGeom prst="rect">
            <a:avLst/>
          </a:prstGeom>
          <a:noFill/>
          <a:ln>
            <a:noFill/>
          </a:ln>
        </p:spPr>
      </p:pic>
      <p:sp>
        <p:nvSpPr>
          <p:cNvPr id="419" name="Google Shape;419;p15"/>
          <p:cNvSpPr/>
          <p:nvPr/>
        </p:nvSpPr>
        <p:spPr>
          <a:xfrm>
            <a:off x="8998226" y="1961322"/>
            <a:ext cx="622852" cy="569843"/>
          </a:xfrm>
          <a:prstGeom prst="ellipse">
            <a:avLst/>
          </a:prstGeom>
          <a:no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20" name="Google Shape;420;p15"/>
          <p:cNvSpPr/>
          <p:nvPr/>
        </p:nvSpPr>
        <p:spPr>
          <a:xfrm>
            <a:off x="9909314" y="2981739"/>
            <a:ext cx="367748" cy="685800"/>
          </a:xfrm>
          <a:prstGeom prst="ellipse">
            <a:avLst/>
          </a:prstGeom>
          <a:no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2a47e8ab971_0_218"/>
          <p:cNvSpPr txBox="1"/>
          <p:nvPr>
            <p:ph type="title"/>
          </p:nvPr>
        </p:nvSpPr>
        <p:spPr>
          <a:xfrm>
            <a:off x="972600" y="1758200"/>
            <a:ext cx="102516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b="0" lang="en-US" sz="4400">
                <a:solidFill>
                  <a:srgbClr val="000000"/>
                </a:solidFill>
                <a:latin typeface="Arial"/>
                <a:ea typeface="Arial"/>
                <a:cs typeface="Arial"/>
                <a:sym typeface="Arial"/>
              </a:rPr>
              <a:t>My interests outside academia: Spelunking and cuddling my cat, Toki Roki.</a:t>
            </a:r>
            <a:endParaRPr/>
          </a:p>
        </p:txBody>
      </p:sp>
      <p:pic>
        <p:nvPicPr>
          <p:cNvPr id="122" name="Google Shape;122;g2a47e8ab971_0_218"/>
          <p:cNvPicPr preferRelativeResize="0"/>
          <p:nvPr/>
        </p:nvPicPr>
        <p:blipFill rotWithShape="1">
          <a:blip r:embed="rId3">
            <a:alphaModFix/>
          </a:blip>
          <a:srcRect b="16527" l="0" r="0" t="0"/>
          <a:stretch/>
        </p:blipFill>
        <p:spPr>
          <a:xfrm>
            <a:off x="9150263" y="3492962"/>
            <a:ext cx="3041737" cy="3385201"/>
          </a:xfrm>
          <a:prstGeom prst="rect">
            <a:avLst/>
          </a:prstGeom>
          <a:noFill/>
          <a:ln>
            <a:noFill/>
          </a:ln>
        </p:spPr>
      </p:pic>
      <p:pic>
        <p:nvPicPr>
          <p:cNvPr id="123" name="Google Shape;123;g2a47e8ab971_0_218"/>
          <p:cNvPicPr preferRelativeResize="0"/>
          <p:nvPr/>
        </p:nvPicPr>
        <p:blipFill rotWithShape="1">
          <a:blip r:embed="rId4">
            <a:alphaModFix/>
          </a:blip>
          <a:srcRect b="40040" l="-1194" r="0" t="0"/>
          <a:stretch/>
        </p:blipFill>
        <p:spPr>
          <a:xfrm>
            <a:off x="-100875" y="3513125"/>
            <a:ext cx="4233825" cy="3344876"/>
          </a:xfrm>
          <a:prstGeom prst="rect">
            <a:avLst/>
          </a:prstGeom>
          <a:noFill/>
          <a:ln>
            <a:noFill/>
          </a:ln>
        </p:spPr>
      </p:pic>
      <p:pic>
        <p:nvPicPr>
          <p:cNvPr id="124" name="Google Shape;124;g2a47e8ab971_0_218"/>
          <p:cNvPicPr preferRelativeResize="0"/>
          <p:nvPr/>
        </p:nvPicPr>
        <p:blipFill rotWithShape="1">
          <a:blip r:embed="rId5">
            <a:alphaModFix/>
          </a:blip>
          <a:srcRect b="18393" l="17409" r="0" t="11189"/>
          <a:stretch/>
        </p:blipFill>
        <p:spPr>
          <a:xfrm>
            <a:off x="4132950" y="3530488"/>
            <a:ext cx="3041725" cy="3310149"/>
          </a:xfrm>
          <a:prstGeom prst="rect">
            <a:avLst/>
          </a:prstGeom>
          <a:noFill/>
          <a:ln>
            <a:noFill/>
          </a:ln>
        </p:spPr>
      </p:pic>
      <p:pic>
        <p:nvPicPr>
          <p:cNvPr id="125" name="Google Shape;125;g2a47e8ab971_0_218"/>
          <p:cNvPicPr preferRelativeResize="0"/>
          <p:nvPr/>
        </p:nvPicPr>
        <p:blipFill rotWithShape="1">
          <a:blip r:embed="rId6">
            <a:alphaModFix/>
          </a:blip>
          <a:srcRect b="30873" l="32232" r="40842" t="34806"/>
          <a:stretch/>
        </p:blipFill>
        <p:spPr>
          <a:xfrm>
            <a:off x="7182025" y="3513125"/>
            <a:ext cx="1968259" cy="33448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results appear in the console pane.</a:t>
            </a:r>
            <a:endParaRPr/>
          </a:p>
        </p:txBody>
      </p:sp>
      <p:pic>
        <p:nvPicPr>
          <p:cNvPr descr="A screenshot of a computer&#10;&#10;Description automatically generated" id="426" name="Google Shape;426;p16"/>
          <p:cNvPicPr preferRelativeResize="0"/>
          <p:nvPr>
            <p:ph idx="1" type="body"/>
          </p:nvPr>
        </p:nvPicPr>
        <p:blipFill rotWithShape="1">
          <a:blip r:embed="rId3">
            <a:alphaModFix/>
          </a:blip>
          <a:srcRect b="0" l="0" r="0" t="0"/>
          <a:stretch/>
        </p:blipFill>
        <p:spPr>
          <a:xfrm>
            <a:off x="1714500" y="2248694"/>
            <a:ext cx="8763000" cy="35052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 name="Shape 430"/>
        <p:cNvGrpSpPr/>
        <p:nvPr/>
      </p:nvGrpSpPr>
      <p:grpSpPr>
        <a:xfrm>
          <a:off x="0" y="0"/>
          <a:ext cx="0" cy="0"/>
          <a:chOff x="0" y="0"/>
          <a:chExt cx="0" cy="0"/>
        </a:xfrm>
      </p:grpSpPr>
      <p:sp>
        <p:nvSpPr>
          <p:cNvPr id="431" name="Google Shape;431;p17"/>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2" name="Google Shape;432;p17"/>
          <p:cNvSpPr txBox="1"/>
          <p:nvPr>
            <p:ph type="title"/>
          </p:nvPr>
        </p:nvSpPr>
        <p:spPr>
          <a:xfrm>
            <a:off x="1196656" y="-71027"/>
            <a:ext cx="9795638" cy="111438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200"/>
              <a:buFont typeface="Calibri"/>
              <a:buNone/>
            </a:pPr>
            <a:r>
              <a:rPr lang="en-US" sz="5200"/>
              <a:t>Assigning variable names</a:t>
            </a:r>
            <a:endParaRPr/>
          </a:p>
        </p:txBody>
      </p:sp>
      <p:pic>
        <p:nvPicPr>
          <p:cNvPr descr="A white rectangular object with a black border&#10;&#10;Description automatically generated" id="433" name="Google Shape;433;p17"/>
          <p:cNvPicPr preferRelativeResize="0"/>
          <p:nvPr>
            <p:ph idx="1" type="body"/>
          </p:nvPr>
        </p:nvPicPr>
        <p:blipFill rotWithShape="1">
          <a:blip r:embed="rId3">
            <a:alphaModFix/>
          </a:blip>
          <a:srcRect b="0" l="0" r="0" t="0"/>
          <a:stretch/>
        </p:blipFill>
        <p:spPr>
          <a:xfrm>
            <a:off x="0" y="1428610"/>
            <a:ext cx="12188951" cy="243778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7" name="Shape 437"/>
        <p:cNvGrpSpPr/>
        <p:nvPr/>
      </p:nvGrpSpPr>
      <p:grpSpPr>
        <a:xfrm>
          <a:off x="0" y="0"/>
          <a:ext cx="0" cy="0"/>
          <a:chOff x="0" y="0"/>
          <a:chExt cx="0" cy="0"/>
        </a:xfrm>
      </p:grpSpPr>
      <p:sp>
        <p:nvSpPr>
          <p:cNvPr id="438" name="Google Shape;438;g2a47e8ab971_0_378"/>
          <p:cNvSpPr/>
          <p:nvPr/>
        </p:nvSpPr>
        <p:spPr>
          <a:xfrm>
            <a:off x="-1"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39" name="Google Shape;439;g2a47e8ab971_0_378"/>
          <p:cNvSpPr txBox="1"/>
          <p:nvPr>
            <p:ph type="title"/>
          </p:nvPr>
        </p:nvSpPr>
        <p:spPr>
          <a:xfrm>
            <a:off x="1196656" y="-71027"/>
            <a:ext cx="9795600" cy="11145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200"/>
              <a:buFont typeface="Calibri"/>
              <a:buNone/>
            </a:pPr>
            <a:r>
              <a:rPr lang="en-US" sz="5200"/>
              <a:t>Assigning variable names</a:t>
            </a:r>
            <a:endParaRPr/>
          </a:p>
        </p:txBody>
      </p:sp>
      <p:pic>
        <p:nvPicPr>
          <p:cNvPr descr="A white rectangular object with a black border&#10;&#10;Description automatically generated" id="440" name="Google Shape;440;g2a47e8ab971_0_378"/>
          <p:cNvPicPr preferRelativeResize="0"/>
          <p:nvPr>
            <p:ph idx="1" type="body"/>
          </p:nvPr>
        </p:nvPicPr>
        <p:blipFill rotWithShape="1">
          <a:blip r:embed="rId3">
            <a:alphaModFix/>
          </a:blip>
          <a:srcRect b="0" l="0" r="0" t="0"/>
          <a:stretch/>
        </p:blipFill>
        <p:spPr>
          <a:xfrm>
            <a:off x="0" y="1428610"/>
            <a:ext cx="12189000" cy="2437800"/>
          </a:xfrm>
          <a:prstGeom prst="rect">
            <a:avLst/>
          </a:prstGeom>
          <a:noFill/>
          <a:ln>
            <a:noFill/>
          </a:ln>
        </p:spPr>
      </p:pic>
      <p:pic>
        <p:nvPicPr>
          <p:cNvPr descr="A screenshot of a computer&#10;&#10;Description automatically generated" id="441" name="Google Shape;441;g2a47e8ab971_0_378"/>
          <p:cNvPicPr preferRelativeResize="0"/>
          <p:nvPr/>
        </p:nvPicPr>
        <p:blipFill rotWithShape="1">
          <a:blip r:embed="rId4">
            <a:alphaModFix/>
          </a:blip>
          <a:srcRect b="0" l="0" r="0" t="0"/>
          <a:stretch/>
        </p:blipFill>
        <p:spPr>
          <a:xfrm>
            <a:off x="2354325" y="3924628"/>
            <a:ext cx="7480300" cy="2578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18"/>
          <p:cNvPicPr preferRelativeResize="0"/>
          <p:nvPr/>
        </p:nvPicPr>
        <p:blipFill rotWithShape="1">
          <a:blip r:embed="rId3">
            <a:alphaModFix/>
          </a:blip>
          <a:srcRect b="0" l="0" r="0" t="0"/>
          <a:stretch/>
        </p:blipFill>
        <p:spPr>
          <a:xfrm>
            <a:off x="359878" y="1152073"/>
            <a:ext cx="11215481" cy="11776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descr="A screenshot of a computer&#10;&#10;Description automatically generated" id="451" name="Google Shape;451;g2a47e8ab971_0_385"/>
          <p:cNvPicPr preferRelativeResize="0"/>
          <p:nvPr>
            <p:ph idx="4294967295" type="body"/>
          </p:nvPr>
        </p:nvPicPr>
        <p:blipFill rotWithShape="1">
          <a:blip r:embed="rId3">
            <a:alphaModFix/>
          </a:blip>
          <a:srcRect b="0" l="0" r="0" t="0"/>
          <a:stretch/>
        </p:blipFill>
        <p:spPr>
          <a:xfrm>
            <a:off x="1119033" y="2723213"/>
            <a:ext cx="9954000" cy="3386100"/>
          </a:xfrm>
          <a:prstGeom prst="rect">
            <a:avLst/>
          </a:prstGeom>
          <a:noFill/>
          <a:ln>
            <a:noFill/>
          </a:ln>
        </p:spPr>
      </p:pic>
      <p:pic>
        <p:nvPicPr>
          <p:cNvPr id="452" name="Google Shape;452;g2a47e8ab971_0_385"/>
          <p:cNvPicPr preferRelativeResize="0"/>
          <p:nvPr/>
        </p:nvPicPr>
        <p:blipFill rotWithShape="1">
          <a:blip r:embed="rId4">
            <a:alphaModFix/>
          </a:blip>
          <a:srcRect b="0" l="0" r="0" t="0"/>
          <a:stretch/>
        </p:blipFill>
        <p:spPr>
          <a:xfrm>
            <a:off x="359878" y="1152073"/>
            <a:ext cx="11215480" cy="11776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6" name="Shape 456"/>
        <p:cNvGrpSpPr/>
        <p:nvPr/>
      </p:nvGrpSpPr>
      <p:grpSpPr>
        <a:xfrm>
          <a:off x="0" y="0"/>
          <a:ext cx="0" cy="0"/>
          <a:chOff x="0" y="0"/>
          <a:chExt cx="0" cy="0"/>
        </a:xfrm>
      </p:grpSpPr>
      <p:sp>
        <p:nvSpPr>
          <p:cNvPr id="457" name="Google Shape;457;p19"/>
          <p:cNvSpPr/>
          <p:nvPr/>
        </p:nvSpPr>
        <p:spPr>
          <a:xfrm>
            <a:off x="0" y="0"/>
            <a:ext cx="12192000" cy="6858000"/>
          </a:xfrm>
          <a:prstGeom prst="rect">
            <a:avLst/>
          </a:prstGeom>
          <a:solidFill>
            <a:srgbClr val="7F7F7F">
              <a:alpha val="2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58" name="Google Shape;458;p19"/>
          <p:cNvSpPr/>
          <p:nvPr/>
        </p:nvSpPr>
        <p:spPr>
          <a:xfrm>
            <a:off x="477012" y="480060"/>
            <a:ext cx="11237976" cy="5897880"/>
          </a:xfrm>
          <a:prstGeom prst="rect">
            <a:avLst/>
          </a:prstGeom>
          <a:solidFill>
            <a:srgbClr val="FFFFFF"/>
          </a:solidFill>
          <a:ln>
            <a:noFill/>
          </a:ln>
          <a:effectLst>
            <a:outerShdw blurRad="63500" rotWithShape="0" algn="t" dir="5400000" dist="1778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white background with green text&#10;&#10;Description automatically generated" id="459" name="Google Shape;459;p19"/>
          <p:cNvPicPr preferRelativeResize="0"/>
          <p:nvPr/>
        </p:nvPicPr>
        <p:blipFill rotWithShape="1">
          <a:blip r:embed="rId3">
            <a:alphaModFix/>
          </a:blip>
          <a:srcRect b="0" l="0" r="0" t="0"/>
          <a:stretch/>
        </p:blipFill>
        <p:spPr>
          <a:xfrm>
            <a:off x="643467" y="2767159"/>
            <a:ext cx="5294716" cy="1323679"/>
          </a:xfrm>
          <a:prstGeom prst="rect">
            <a:avLst/>
          </a:prstGeom>
          <a:noFill/>
          <a:ln>
            <a:noFill/>
          </a:ln>
        </p:spPr>
      </p:pic>
      <p:cxnSp>
        <p:nvCxnSpPr>
          <p:cNvPr id="460" name="Google Shape;460;p19"/>
          <p:cNvCxnSpPr/>
          <p:nvPr/>
        </p:nvCxnSpPr>
        <p:spPr>
          <a:xfrm>
            <a:off x="6079958" y="1143000"/>
            <a:ext cx="0" cy="4572000"/>
          </a:xfrm>
          <a:prstGeom prst="straightConnector1">
            <a:avLst/>
          </a:prstGeom>
          <a:noFill/>
          <a:ln cap="flat" cmpd="sng" w="9525">
            <a:solidFill>
              <a:srgbClr val="4E4E4E"/>
            </a:solidFill>
            <a:prstDash val="solid"/>
            <a:miter lim="800000"/>
            <a:headEnd len="sm" w="sm" type="none"/>
            <a:tailEnd len="sm" w="sm" type="none"/>
          </a:ln>
        </p:spPr>
      </p:cxnSp>
      <p:pic>
        <p:nvPicPr>
          <p:cNvPr descr="A screenshot of a graph&#10;&#10;Description automatically generated" id="461" name="Google Shape;461;p19"/>
          <p:cNvPicPr preferRelativeResize="0"/>
          <p:nvPr/>
        </p:nvPicPr>
        <p:blipFill rotWithShape="1">
          <a:blip r:embed="rId4">
            <a:alphaModFix/>
          </a:blip>
          <a:srcRect b="0" l="0" r="0" t="0"/>
          <a:stretch/>
        </p:blipFill>
        <p:spPr>
          <a:xfrm>
            <a:off x="6253817" y="1820731"/>
            <a:ext cx="5294715" cy="321653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0"/>
          <p:cNvSpPr txBox="1"/>
          <p:nvPr>
            <p:ph type="title"/>
          </p:nvPr>
        </p:nvSpPr>
        <p:spPr>
          <a:xfrm>
            <a:off x="972600" y="1758200"/>
            <a:ext cx="102513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Pulling out parts of a dataset</a:t>
            </a:r>
            <a:endParaRPr/>
          </a:p>
        </p:txBody>
      </p:sp>
      <p:pic>
        <p:nvPicPr>
          <p:cNvPr descr="A white background with green text&#10;&#10;Description automatically generated" id="467" name="Google Shape;467;p20"/>
          <p:cNvPicPr preferRelativeResize="0"/>
          <p:nvPr/>
        </p:nvPicPr>
        <p:blipFill rotWithShape="1">
          <a:blip r:embed="rId3">
            <a:alphaModFix/>
          </a:blip>
          <a:srcRect b="0" l="0" r="0" t="0"/>
          <a:stretch/>
        </p:blipFill>
        <p:spPr>
          <a:xfrm>
            <a:off x="1790700" y="2787650"/>
            <a:ext cx="7772400" cy="1157835"/>
          </a:xfrm>
          <a:prstGeom prst="rect">
            <a:avLst/>
          </a:prstGeom>
          <a:noFill/>
          <a:ln>
            <a:noFill/>
          </a:ln>
        </p:spPr>
      </p:pic>
      <p:pic>
        <p:nvPicPr>
          <p:cNvPr id="468" name="Google Shape;468;p20"/>
          <p:cNvPicPr preferRelativeResize="0"/>
          <p:nvPr/>
        </p:nvPicPr>
        <p:blipFill rotWithShape="1">
          <a:blip r:embed="rId4">
            <a:alphaModFix/>
          </a:blip>
          <a:srcRect b="0" l="0" r="0" t="0"/>
          <a:stretch/>
        </p:blipFill>
        <p:spPr>
          <a:xfrm>
            <a:off x="3191256" y="4996727"/>
            <a:ext cx="4419600" cy="546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1"/>
          <p:cNvSpPr txBox="1"/>
          <p:nvPr>
            <p:ph type="title"/>
          </p:nvPr>
        </p:nvSpPr>
        <p:spPr>
          <a:xfrm>
            <a:off x="972600" y="1758200"/>
            <a:ext cx="102513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A white background with green text&#10;&#10;Description automatically generated" id="474" name="Google Shape;474;p21"/>
          <p:cNvPicPr preferRelativeResize="0"/>
          <p:nvPr/>
        </p:nvPicPr>
        <p:blipFill rotWithShape="1">
          <a:blip r:embed="rId3">
            <a:alphaModFix/>
          </a:blip>
          <a:srcRect b="0" l="0" r="0" t="0"/>
          <a:stretch/>
        </p:blipFill>
        <p:spPr>
          <a:xfrm>
            <a:off x="1854200" y="2698750"/>
            <a:ext cx="7772400" cy="133806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22"/>
          <p:cNvSpPr txBox="1"/>
          <p:nvPr>
            <p:ph type="title"/>
          </p:nvPr>
        </p:nvSpPr>
        <p:spPr>
          <a:xfrm>
            <a:off x="972600" y="1758200"/>
            <a:ext cx="10251300" cy="713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descr="A screenshot of a computer&#10;&#10;Description automatically generated" id="480" name="Google Shape;480;p22"/>
          <p:cNvPicPr preferRelativeResize="0"/>
          <p:nvPr/>
        </p:nvPicPr>
        <p:blipFill rotWithShape="1">
          <a:blip r:embed="rId3">
            <a:alphaModFix/>
          </a:blip>
          <a:srcRect b="0" l="0" r="0" t="0"/>
          <a:stretch/>
        </p:blipFill>
        <p:spPr>
          <a:xfrm>
            <a:off x="0" y="96890"/>
            <a:ext cx="12192000" cy="5974726"/>
          </a:xfrm>
          <a:prstGeom prst="rect">
            <a:avLst/>
          </a:prstGeom>
          <a:noFill/>
          <a:ln>
            <a:noFill/>
          </a:ln>
        </p:spPr>
      </p:pic>
      <p:sp>
        <p:nvSpPr>
          <p:cNvPr id="481" name="Google Shape;481;p22"/>
          <p:cNvSpPr/>
          <p:nvPr/>
        </p:nvSpPr>
        <p:spPr>
          <a:xfrm>
            <a:off x="7447722" y="2822713"/>
            <a:ext cx="569843" cy="291548"/>
          </a:xfrm>
          <a:prstGeom prst="ellipse">
            <a:avLst/>
          </a:prstGeom>
          <a:no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5" name="Shape 485"/>
        <p:cNvGrpSpPr/>
        <p:nvPr/>
      </p:nvGrpSpPr>
      <p:grpSpPr>
        <a:xfrm>
          <a:off x="0" y="0"/>
          <a:ext cx="0" cy="0"/>
          <a:chOff x="0" y="0"/>
          <a:chExt cx="0" cy="0"/>
        </a:xfrm>
      </p:grpSpPr>
      <p:pic>
        <p:nvPicPr>
          <p:cNvPr descr="A screenshot of a computer&#10;&#10;Description automatically generated" id="486" name="Google Shape;486;p23"/>
          <p:cNvPicPr preferRelativeResize="0"/>
          <p:nvPr>
            <p:ph idx="1" type="body"/>
          </p:nvPr>
        </p:nvPicPr>
        <p:blipFill rotWithShape="1">
          <a:blip r:embed="rId3">
            <a:alphaModFix/>
          </a:blip>
          <a:srcRect b="1" l="1000" r="11840" t="0"/>
          <a:stretch/>
        </p:blipFill>
        <p:spPr>
          <a:xfrm>
            <a:off x="1" y="10"/>
            <a:ext cx="12198824" cy="68579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2a47e8ab971_0_236"/>
          <p:cNvSpPr txBox="1"/>
          <p:nvPr>
            <p:ph type="title"/>
          </p:nvPr>
        </p:nvSpPr>
        <p:spPr>
          <a:xfrm>
            <a:off x="972600" y="1758200"/>
            <a:ext cx="102516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By the end of this course you will:</a:t>
            </a:r>
            <a:endParaRPr/>
          </a:p>
        </p:txBody>
      </p:sp>
      <p:sp>
        <p:nvSpPr>
          <p:cNvPr id="131" name="Google Shape;131;g2a47e8ab971_0_236"/>
          <p:cNvSpPr txBox="1"/>
          <p:nvPr>
            <p:ph idx="1" type="body"/>
          </p:nvPr>
        </p:nvSpPr>
        <p:spPr>
          <a:xfrm>
            <a:off x="972600" y="2771833"/>
            <a:ext cx="10251600" cy="3014700"/>
          </a:xfrm>
          <a:prstGeom prst="rect">
            <a:avLst/>
          </a:prstGeom>
        </p:spPr>
        <p:txBody>
          <a:bodyPr anchorCtr="0" anchor="t" bIns="121900" lIns="121900" spcFirstLastPara="1" rIns="121900" wrap="square" tIns="121900">
            <a:normAutofit/>
          </a:bodyPr>
          <a:lstStyle/>
          <a:p>
            <a:pPr indent="-400050" lvl="0" marL="457200" rtl="0" algn="l">
              <a:spcBef>
                <a:spcPts val="0"/>
              </a:spcBef>
              <a:spcAft>
                <a:spcPts val="0"/>
              </a:spcAft>
              <a:buSzPts val="2700"/>
              <a:buAutoNum type="arabicPeriod"/>
            </a:pPr>
            <a:r>
              <a:rPr lang="en-US" sz="2700"/>
              <a:t>Develop computational thinking skills</a:t>
            </a:r>
            <a:endParaRPr sz="2700"/>
          </a:p>
          <a:p>
            <a:pPr indent="-400050" lvl="0" marL="457200" rtl="0" algn="l">
              <a:spcBef>
                <a:spcPts val="0"/>
              </a:spcBef>
              <a:spcAft>
                <a:spcPts val="0"/>
              </a:spcAft>
              <a:buSzPts val="2700"/>
              <a:buAutoNum type="arabicPeriod"/>
            </a:pPr>
            <a:r>
              <a:rPr lang="en-US" sz="2700"/>
              <a:t>Create RStudio code to analyze datasets</a:t>
            </a:r>
            <a:endParaRPr sz="2700"/>
          </a:p>
          <a:p>
            <a:pPr indent="-400050" lvl="0" marL="457200" rtl="0" algn="l">
              <a:spcBef>
                <a:spcPts val="0"/>
              </a:spcBef>
              <a:spcAft>
                <a:spcPts val="0"/>
              </a:spcAft>
              <a:buSzPts val="2700"/>
              <a:buAutoNum type="arabicPeriod"/>
            </a:pPr>
            <a:r>
              <a:rPr lang="en-US" sz="2700"/>
              <a:t>Dissect scientific papers</a:t>
            </a:r>
            <a:endParaRPr sz="2700"/>
          </a:p>
          <a:p>
            <a:pPr indent="-400050" lvl="0" marL="457200" rtl="0" algn="l">
              <a:spcBef>
                <a:spcPts val="0"/>
              </a:spcBef>
              <a:spcAft>
                <a:spcPts val="0"/>
              </a:spcAft>
              <a:buSzPts val="2700"/>
              <a:buAutoNum type="arabicPeriod"/>
            </a:pPr>
            <a:r>
              <a:rPr lang="en-US" sz="2700"/>
              <a:t>Formulate hypotheses </a:t>
            </a:r>
            <a:endParaRPr sz="2700"/>
          </a:p>
          <a:p>
            <a:pPr indent="-400050" lvl="0" marL="457200" rtl="0" algn="l">
              <a:spcBef>
                <a:spcPts val="0"/>
              </a:spcBef>
              <a:spcAft>
                <a:spcPts val="0"/>
              </a:spcAft>
              <a:buSzPts val="2700"/>
              <a:buAutoNum type="arabicPeriod"/>
            </a:pPr>
            <a:r>
              <a:rPr lang="en-US" sz="2700"/>
              <a:t>Defend your coding choices</a:t>
            </a:r>
            <a:endParaRPr sz="27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0" name="Shape 490"/>
        <p:cNvGrpSpPr/>
        <p:nvPr/>
      </p:nvGrpSpPr>
      <p:grpSpPr>
        <a:xfrm>
          <a:off x="0" y="0"/>
          <a:ext cx="0" cy="0"/>
          <a:chOff x="0" y="0"/>
          <a:chExt cx="0" cy="0"/>
        </a:xfrm>
      </p:grpSpPr>
      <p:pic>
        <p:nvPicPr>
          <p:cNvPr descr="A screenshot of a computer&#10;&#10;Description automatically generated" id="491" name="Google Shape;491;p25"/>
          <p:cNvPicPr preferRelativeResize="0"/>
          <p:nvPr>
            <p:ph idx="1" type="body"/>
          </p:nvPr>
        </p:nvPicPr>
        <p:blipFill rotWithShape="1">
          <a:blip r:embed="rId3">
            <a:alphaModFix/>
          </a:blip>
          <a:srcRect b="1" l="3734" r="10885" t="0"/>
          <a:stretch/>
        </p:blipFill>
        <p:spPr>
          <a:xfrm>
            <a:off x="1" y="10"/>
            <a:ext cx="12198824" cy="6857990"/>
          </a:xfrm>
          <a:prstGeom prst="rect">
            <a:avLst/>
          </a:prstGeom>
          <a:noFill/>
          <a:ln>
            <a:noFill/>
          </a:ln>
        </p:spPr>
      </p:pic>
      <p:sp>
        <p:nvSpPr>
          <p:cNvPr id="492" name="Google Shape;492;p25"/>
          <p:cNvSpPr/>
          <p:nvPr/>
        </p:nvSpPr>
        <p:spPr>
          <a:xfrm>
            <a:off x="6096000" y="1172816"/>
            <a:ext cx="516835" cy="483705"/>
          </a:xfrm>
          <a:prstGeom prst="ellipse">
            <a:avLst/>
          </a:prstGeom>
          <a:no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6" name="Shape 496"/>
        <p:cNvGrpSpPr/>
        <p:nvPr/>
      </p:nvGrpSpPr>
      <p:grpSpPr>
        <a:xfrm>
          <a:off x="0" y="0"/>
          <a:ext cx="0" cy="0"/>
          <a:chOff x="0" y="0"/>
          <a:chExt cx="0" cy="0"/>
        </a:xfrm>
      </p:grpSpPr>
      <p:pic>
        <p:nvPicPr>
          <p:cNvPr descr="A screenshot of a computer&#10;&#10;Description automatically generated" id="497" name="Google Shape;497;p26"/>
          <p:cNvPicPr preferRelativeResize="0"/>
          <p:nvPr>
            <p:ph idx="1" type="body"/>
          </p:nvPr>
        </p:nvPicPr>
        <p:blipFill rotWithShape="1">
          <a:blip r:embed="rId3">
            <a:alphaModFix/>
          </a:blip>
          <a:srcRect b="-1" l="3932" r="9351" t="0"/>
          <a:stretch/>
        </p:blipFill>
        <p:spPr>
          <a:xfrm>
            <a:off x="1" y="10"/>
            <a:ext cx="12198824" cy="685799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1" name="Shape 501"/>
        <p:cNvGrpSpPr/>
        <p:nvPr/>
      </p:nvGrpSpPr>
      <p:grpSpPr>
        <a:xfrm>
          <a:off x="0" y="0"/>
          <a:ext cx="0" cy="0"/>
          <a:chOff x="0" y="0"/>
          <a:chExt cx="0" cy="0"/>
        </a:xfrm>
      </p:grpSpPr>
      <p:pic>
        <p:nvPicPr>
          <p:cNvPr descr="A screenshot of a computer&#10;&#10;Description automatically generated" id="502" name="Google Shape;502;p27"/>
          <p:cNvPicPr preferRelativeResize="0"/>
          <p:nvPr>
            <p:ph idx="1" type="body"/>
          </p:nvPr>
        </p:nvPicPr>
        <p:blipFill rotWithShape="1">
          <a:blip r:embed="rId3">
            <a:alphaModFix/>
          </a:blip>
          <a:srcRect b="-1" l="1695" r="11590" t="0"/>
          <a:stretch/>
        </p:blipFill>
        <p:spPr>
          <a:xfrm>
            <a:off x="1" y="10"/>
            <a:ext cx="12198824" cy="685799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2a47e8ab971_0_241"/>
          <p:cNvSpPr txBox="1"/>
          <p:nvPr>
            <p:ph type="title"/>
          </p:nvPr>
        </p:nvSpPr>
        <p:spPr>
          <a:xfrm>
            <a:off x="972600" y="1758200"/>
            <a:ext cx="102516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Question</a:t>
            </a:r>
            <a:endParaRPr/>
          </a:p>
        </p:txBody>
      </p:sp>
      <p:sp>
        <p:nvSpPr>
          <p:cNvPr id="137" name="Google Shape;137;g2a47e8ab971_0_241"/>
          <p:cNvSpPr txBox="1"/>
          <p:nvPr>
            <p:ph idx="1" type="body"/>
          </p:nvPr>
        </p:nvSpPr>
        <p:spPr>
          <a:xfrm>
            <a:off x="972600" y="2771833"/>
            <a:ext cx="10251600" cy="30147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US" sz="2500"/>
              <a:t>What are some reasons to write code to analyze data?</a:t>
            </a:r>
            <a:endParaRPr sz="2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2a47e8ab971_0_246"/>
          <p:cNvSpPr txBox="1"/>
          <p:nvPr>
            <p:ph type="title"/>
          </p:nvPr>
        </p:nvSpPr>
        <p:spPr>
          <a:xfrm>
            <a:off x="972600" y="1758200"/>
            <a:ext cx="10251600" cy="7137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Possible Answers</a:t>
            </a:r>
            <a:endParaRPr/>
          </a:p>
        </p:txBody>
      </p:sp>
      <p:sp>
        <p:nvSpPr>
          <p:cNvPr id="143" name="Google Shape;143;g2a47e8ab971_0_246"/>
          <p:cNvSpPr txBox="1"/>
          <p:nvPr>
            <p:ph idx="1" type="body"/>
          </p:nvPr>
        </p:nvSpPr>
        <p:spPr>
          <a:xfrm>
            <a:off x="972600" y="2771833"/>
            <a:ext cx="10251600" cy="3014700"/>
          </a:xfrm>
          <a:prstGeom prst="rect">
            <a:avLst/>
          </a:prstGeom>
        </p:spPr>
        <p:txBody>
          <a:bodyPr anchorCtr="0" anchor="t" bIns="121900" lIns="121900" spcFirstLastPara="1" rIns="121900" wrap="square" tIns="121900">
            <a:normAutofit lnSpcReduction="10000"/>
          </a:bodyPr>
          <a:lstStyle/>
          <a:p>
            <a:pPr indent="-361950" lvl="0" marL="457200" rtl="0" algn="l">
              <a:spcBef>
                <a:spcPts val="0"/>
              </a:spcBef>
              <a:spcAft>
                <a:spcPts val="0"/>
              </a:spcAft>
              <a:buSzPts val="2100"/>
              <a:buAutoNum type="arabicPeriod"/>
            </a:pPr>
            <a:r>
              <a:rPr lang="en-US" sz="2100"/>
              <a:t>Forces you to think about how you are analyzing the dataset</a:t>
            </a:r>
            <a:endParaRPr sz="2100"/>
          </a:p>
          <a:p>
            <a:pPr indent="-361950" lvl="1" marL="914400" rtl="0" algn="l">
              <a:spcBef>
                <a:spcPts val="0"/>
              </a:spcBef>
              <a:spcAft>
                <a:spcPts val="0"/>
              </a:spcAft>
              <a:buSzPts val="2100"/>
              <a:buAutoNum type="alphaLcPeriod"/>
            </a:pPr>
            <a:r>
              <a:rPr lang="en-US" sz="2100"/>
              <a:t> What questions are you trying to answer? </a:t>
            </a:r>
            <a:endParaRPr sz="2100"/>
          </a:p>
          <a:p>
            <a:pPr indent="-361950" lvl="1" marL="914400" rtl="0" algn="l">
              <a:spcBef>
                <a:spcPts val="0"/>
              </a:spcBef>
              <a:spcAft>
                <a:spcPts val="0"/>
              </a:spcAft>
              <a:buSzPts val="2100"/>
              <a:buAutoNum type="alphaLcPeriod"/>
            </a:pPr>
            <a:r>
              <a:rPr lang="en-US" sz="2100"/>
              <a:t>Are you performing the right tests/creating the right figures, or do the tests and figures you chose produce a biased result?</a:t>
            </a:r>
            <a:endParaRPr sz="2100"/>
          </a:p>
          <a:p>
            <a:pPr indent="-361950" lvl="0" marL="457200" rtl="0" algn="l">
              <a:spcBef>
                <a:spcPts val="0"/>
              </a:spcBef>
              <a:spcAft>
                <a:spcPts val="0"/>
              </a:spcAft>
              <a:buSzPts val="2100"/>
              <a:buAutoNum type="arabicPeriod"/>
            </a:pPr>
            <a:r>
              <a:rPr lang="en-US" sz="2100"/>
              <a:t>Reproducibility: By writing your own code, you will know exactly what you did to the dataset later. This allows you to apply the code to other datasets with the exact same type of analysis, and also gives others the opportunity to check and expand upon your work.</a:t>
            </a:r>
            <a:endParaRPr sz="2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2a47e8ab971_0_251"/>
          <p:cNvSpPr txBox="1"/>
          <p:nvPr>
            <p:ph idx="1" type="body"/>
          </p:nvPr>
        </p:nvSpPr>
        <p:spPr>
          <a:xfrm>
            <a:off x="1061275" y="6181768"/>
            <a:ext cx="10263300" cy="6141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1400">
                <a:solidFill>
                  <a:srgbClr val="1B1B1B"/>
                </a:solidFill>
                <a:highlight>
                  <a:srgbClr val="FFFFFF"/>
                </a:highlight>
              </a:rPr>
              <a:t>Colavizza, G., Hrynaszkiewicz, I., Staden, I., Whitaker, K., &amp; McGillivray, B. (2020). The citation advantage of linking publications to research data. </a:t>
            </a:r>
            <a:r>
              <a:rPr i="1" lang="en-US" sz="1400">
                <a:solidFill>
                  <a:srgbClr val="1B1B1B"/>
                </a:solidFill>
                <a:highlight>
                  <a:srgbClr val="FFFFFF"/>
                </a:highlight>
              </a:rPr>
              <a:t>PloS one</a:t>
            </a:r>
            <a:r>
              <a:rPr lang="en-US" sz="1400">
                <a:solidFill>
                  <a:srgbClr val="1B1B1B"/>
                </a:solidFill>
                <a:highlight>
                  <a:srgbClr val="FFFFFF"/>
                </a:highlight>
              </a:rPr>
              <a:t>, </a:t>
            </a:r>
            <a:r>
              <a:rPr i="1" lang="en-US" sz="1400">
                <a:solidFill>
                  <a:srgbClr val="1B1B1B"/>
                </a:solidFill>
                <a:highlight>
                  <a:srgbClr val="FFFFFF"/>
                </a:highlight>
              </a:rPr>
              <a:t>15</a:t>
            </a:r>
            <a:r>
              <a:rPr lang="en-US" sz="1400">
                <a:solidFill>
                  <a:srgbClr val="1B1B1B"/>
                </a:solidFill>
                <a:highlight>
                  <a:srgbClr val="FFFFFF"/>
                </a:highlight>
              </a:rPr>
              <a:t>(4), e0230416. </a:t>
            </a:r>
            <a:r>
              <a:rPr lang="en-US" sz="1400" u="sng">
                <a:solidFill>
                  <a:schemeClr val="hlink"/>
                </a:solidFill>
                <a:highlight>
                  <a:srgbClr val="FFFFFF"/>
                </a:highlight>
                <a:hlinkClick r:id="rId3"/>
              </a:rPr>
              <a:t>https://doi.org/10.1371/journal.pone.0230416</a:t>
            </a:r>
            <a:endParaRPr sz="1400"/>
          </a:p>
        </p:txBody>
      </p:sp>
      <p:pic>
        <p:nvPicPr>
          <p:cNvPr id="149" name="Google Shape;149;g2a47e8ab971_0_251"/>
          <p:cNvPicPr preferRelativeResize="0"/>
          <p:nvPr/>
        </p:nvPicPr>
        <p:blipFill>
          <a:blip r:embed="rId4">
            <a:alphaModFix/>
          </a:blip>
          <a:stretch>
            <a:fillRect/>
          </a:stretch>
        </p:blipFill>
        <p:spPr>
          <a:xfrm>
            <a:off x="2047875" y="0"/>
            <a:ext cx="8875859" cy="6181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5" name="Google Shape;155;p2"/>
          <p:cNvSpPr/>
          <p:nvPr/>
        </p:nvSpPr>
        <p:spPr>
          <a:xfrm flipH="1">
            <a:off x="2" y="0"/>
            <a:ext cx="12191998" cy="1575955"/>
          </a:xfrm>
          <a:prstGeom prst="rect">
            <a:avLst/>
          </a:prstGeom>
          <a:gradFill>
            <a:gsLst>
              <a:gs pos="0">
                <a:srgbClr val="000000">
                  <a:alpha val="95686"/>
                </a:srgbClr>
              </a:gs>
              <a:gs pos="100000">
                <a:srgbClr val="2F5496"/>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6" name="Google Shape;156;p2"/>
          <p:cNvSpPr/>
          <p:nvPr/>
        </p:nvSpPr>
        <p:spPr>
          <a:xfrm flipH="1" rot="10800000">
            <a:off x="8128857" y="0"/>
            <a:ext cx="4063143" cy="1576412"/>
          </a:xfrm>
          <a:prstGeom prst="rect">
            <a:avLst/>
          </a:prstGeom>
          <a:gradFill>
            <a:gsLst>
              <a:gs pos="0">
                <a:srgbClr val="1F3864">
                  <a:alpha val="67843"/>
                </a:srgbClr>
              </a:gs>
              <a:gs pos="19000">
                <a:srgbClr val="1F3864">
                  <a:alpha val="67843"/>
                </a:srgbClr>
              </a:gs>
              <a:gs pos="100000">
                <a:srgbClr val="4472C4">
                  <a:alpha val="78823"/>
                </a:srgbClr>
              </a:gs>
            </a:gsLst>
            <a:lin ang="191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7" name="Google Shape;157;p2"/>
          <p:cNvSpPr/>
          <p:nvPr/>
        </p:nvSpPr>
        <p:spPr>
          <a:xfrm rot="5400000">
            <a:off x="5307777" y="-5307778"/>
            <a:ext cx="1576446" cy="12192002"/>
          </a:xfrm>
          <a:prstGeom prst="rect">
            <a:avLst/>
          </a:prstGeom>
          <a:gradFill>
            <a:gsLst>
              <a:gs pos="0">
                <a:srgbClr val="4472C4">
                  <a:alpha val="0"/>
                </a:srgbClr>
              </a:gs>
              <a:gs pos="23000">
                <a:srgbClr val="4472C4">
                  <a:alpha val="0"/>
                </a:srgbClr>
              </a:gs>
              <a:gs pos="99000">
                <a:srgbClr val="000000">
                  <a:alpha val="73725"/>
                </a:srgbClr>
              </a:gs>
              <a:gs pos="100000">
                <a:srgbClr val="000000">
                  <a:alpha val="73725"/>
                </a:srgbClr>
              </a:gs>
            </a:gsLst>
            <a:lin ang="203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2"/>
          <p:cNvSpPr txBox="1"/>
          <p:nvPr>
            <p:ph type="title"/>
          </p:nvPr>
        </p:nvSpPr>
        <p:spPr>
          <a:xfrm>
            <a:off x="1371597" y="348865"/>
            <a:ext cx="10044023" cy="8777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lang="en-US" sz="4000">
                <a:solidFill>
                  <a:srgbClr val="FFFFFF"/>
                </a:solidFill>
              </a:rPr>
              <a:t>RStudio</a:t>
            </a:r>
            <a:endParaRPr/>
          </a:p>
        </p:txBody>
      </p:sp>
      <p:grpSp>
        <p:nvGrpSpPr>
          <p:cNvPr id="159" name="Google Shape;159;p2"/>
          <p:cNvGrpSpPr/>
          <p:nvPr/>
        </p:nvGrpSpPr>
        <p:grpSpPr>
          <a:xfrm>
            <a:off x="737501" y="2566481"/>
            <a:ext cx="10740938" cy="3285000"/>
            <a:chOff x="93445" y="453902"/>
            <a:chExt cx="10740938" cy="3285000"/>
          </a:xfrm>
        </p:grpSpPr>
        <p:sp>
          <p:nvSpPr>
            <p:cNvPr id="160" name="Google Shape;160;p2"/>
            <p:cNvSpPr/>
            <p:nvPr/>
          </p:nvSpPr>
          <p:spPr>
            <a:xfrm>
              <a:off x="718664" y="453902"/>
              <a:ext cx="1955812" cy="1955812"/>
            </a:xfrm>
            <a:prstGeom prst="round2DiagRect">
              <a:avLst>
                <a:gd fmla="val 29727" name="adj1"/>
                <a:gd fmla="val 0" name="adj2"/>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1135476" y="870715"/>
              <a:ext cx="1122187" cy="1122187"/>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93445" y="3018902"/>
              <a:ext cx="320625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txBox="1"/>
            <p:nvPr/>
          </p:nvSpPr>
          <p:spPr>
            <a:xfrm>
              <a:off x="93445" y="3018902"/>
              <a:ext cx="320625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Calibri"/>
                <a:buNone/>
              </a:pPr>
              <a:r>
                <a:rPr b="0" i="0" lang="en-US" sz="1700" u="none" cap="none" strike="noStrike">
                  <a:solidFill>
                    <a:schemeClr val="dk1"/>
                  </a:solidFill>
                  <a:latin typeface="Calibri"/>
                  <a:ea typeface="Calibri"/>
                  <a:cs typeface="Calibri"/>
                  <a:sym typeface="Calibri"/>
                </a:rPr>
                <a:t>A SYSTEM TO ANALYZE AND VISUALIZE DATA</a:t>
              </a:r>
              <a:endParaRPr/>
            </a:p>
          </p:txBody>
        </p:sp>
        <p:sp>
          <p:nvSpPr>
            <p:cNvPr id="164" name="Google Shape;164;p2"/>
            <p:cNvSpPr/>
            <p:nvPr/>
          </p:nvSpPr>
          <p:spPr>
            <a:xfrm>
              <a:off x="4486008" y="453902"/>
              <a:ext cx="1955812" cy="1955812"/>
            </a:xfrm>
            <a:prstGeom prst="round2DiagRect">
              <a:avLst>
                <a:gd fmla="val 29727" name="adj1"/>
                <a:gd fmla="val 0" name="adj2"/>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4902820" y="870715"/>
              <a:ext cx="1122187" cy="1122187"/>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3860789" y="3018902"/>
              <a:ext cx="320625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txBox="1"/>
            <p:nvPr/>
          </p:nvSpPr>
          <p:spPr>
            <a:xfrm>
              <a:off x="3860789" y="3018902"/>
              <a:ext cx="320625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Calibri"/>
                <a:buNone/>
              </a:pPr>
              <a:r>
                <a:rPr b="0" i="0" lang="en-US" sz="1700" u="none" cap="none" strike="noStrike">
                  <a:solidFill>
                    <a:schemeClr val="dk1"/>
                  </a:solidFill>
                  <a:latin typeface="Calibri"/>
                  <a:ea typeface="Calibri"/>
                  <a:cs typeface="Calibri"/>
                  <a:sym typeface="Calibri"/>
                </a:rPr>
                <a:t>FREE, OPENSOURCE SOFTWARE THAT ALLOWS FOR REPRODUCIBILITY</a:t>
              </a:r>
              <a:endParaRPr/>
            </a:p>
          </p:txBody>
        </p:sp>
        <p:sp>
          <p:nvSpPr>
            <p:cNvPr id="168" name="Google Shape;168;p2"/>
            <p:cNvSpPr/>
            <p:nvPr/>
          </p:nvSpPr>
          <p:spPr>
            <a:xfrm>
              <a:off x="8253352" y="453902"/>
              <a:ext cx="1955812" cy="1955812"/>
            </a:xfrm>
            <a:prstGeom prst="round2DiagRect">
              <a:avLst>
                <a:gd fmla="val 29727" name="adj1"/>
                <a:gd fmla="val 0" name="adj2"/>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8670164" y="870715"/>
              <a:ext cx="1122187" cy="1122187"/>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7628133" y="3018902"/>
              <a:ext cx="320625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txBox="1"/>
            <p:nvPr/>
          </p:nvSpPr>
          <p:spPr>
            <a:xfrm>
              <a:off x="7628133" y="3018902"/>
              <a:ext cx="320625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700"/>
                <a:buFont typeface="Calibri"/>
                <a:buNone/>
              </a:pPr>
              <a:r>
                <a:rPr b="0" i="0" lang="en-US" sz="1700" u="none" cap="none" strike="noStrike">
                  <a:solidFill>
                    <a:schemeClr val="dk1"/>
                  </a:solidFill>
                  <a:latin typeface="Calibri"/>
                  <a:ea typeface="Calibri"/>
                  <a:cs typeface="Calibri"/>
                  <a:sym typeface="Calibri"/>
                </a:rPr>
                <a:t>A SYSTEM FOR LEARNING HOW TO CODE</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3FA210"/>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2023-10-18T16:06:28Z</dcterms:created>
  <dc:creator>Miranda Morgan Mckibben</dc:creator>
</cp:coreProperties>
</file>